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72" r:id="rId3"/>
    <p:sldId id="257" r:id="rId4"/>
    <p:sldId id="275" r:id="rId5"/>
    <p:sldId id="276" r:id="rId6"/>
    <p:sldId id="277" r:id="rId7"/>
    <p:sldId id="278" r:id="rId8"/>
    <p:sldId id="280" r:id="rId9"/>
    <p:sldId id="281" r:id="rId10"/>
    <p:sldId id="282" r:id="rId11"/>
    <p:sldId id="269" r:id="rId12"/>
    <p:sldId id="283" r:id="rId13"/>
    <p:sldId id="284" r:id="rId14"/>
    <p:sldId id="285" r:id="rId15"/>
    <p:sldId id="267" r:id="rId16"/>
    <p:sldId id="268" r:id="rId17"/>
    <p:sldId id="262" r:id="rId18"/>
    <p:sldId id="263" r:id="rId19"/>
    <p:sldId id="286" r:id="rId20"/>
    <p:sldId id="287" r:id="rId21"/>
    <p:sldId id="264" r:id="rId22"/>
    <p:sldId id="266" r:id="rId23"/>
    <p:sldId id="28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4C8"/>
    <a:srgbClr val="EAF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23" autoAdjust="0"/>
    <p:restoredTop sz="94660"/>
  </p:normalViewPr>
  <p:slideViewPr>
    <p:cSldViewPr snapToGrid="0">
      <p:cViewPr varScale="1">
        <p:scale>
          <a:sx n="73" d="100"/>
          <a:sy n="73" d="100"/>
        </p:scale>
        <p:origin x="72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93833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334495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32041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978772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72972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4135795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2561639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2619074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531812" y="4983087"/>
            <a:ext cx="779767" cy="365125"/>
          </a:xfrm>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96967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116910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267228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52606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245251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9045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45964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29483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173A1-1DC2-478D-B38A-8CACB36378FD}" type="datetimeFigureOut">
              <a:rPr lang="en-GB" smtClean="0"/>
              <a:pPr/>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178D9-58A4-4CDF-A17A-AAB6F85A76E8}" type="slidenum">
              <a:rPr lang="en-GB" smtClean="0"/>
              <a:pPr/>
              <a:t>‹#›</a:t>
            </a:fld>
            <a:endParaRPr lang="en-GB"/>
          </a:p>
        </p:txBody>
      </p:sp>
    </p:spTree>
    <p:extLst>
      <p:ext uri="{BB962C8B-B14F-4D97-AF65-F5344CB8AC3E}">
        <p14:creationId xmlns:p14="http://schemas.microsoft.com/office/powerpoint/2010/main" val="41992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A173A1-1DC2-478D-B38A-8CACB36378FD}" type="datetimeFigureOut">
              <a:rPr lang="en-GB" smtClean="0"/>
              <a:pPr/>
              <a:t>15/12/2020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2178D9-58A4-4CDF-A17A-AAB6F85A76E8}" type="slidenum">
              <a:rPr lang="en-GB" smtClean="0"/>
              <a:pPr/>
              <a:t>‹#›</a:t>
            </a:fld>
            <a:endParaRPr lang="en-GB"/>
          </a:p>
        </p:txBody>
      </p:sp>
    </p:spTree>
    <p:extLst>
      <p:ext uri="{BB962C8B-B14F-4D97-AF65-F5344CB8AC3E}">
        <p14:creationId xmlns:p14="http://schemas.microsoft.com/office/powerpoint/2010/main" val="168220858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primaryhomeworkhelp.co.uk/" TargetMode="External"/><Relationship Id="rId5" Type="http://schemas.openxmlformats.org/officeDocument/2006/relationships/image" Target="../media/image7.png"/><Relationship Id="rId4" Type="http://schemas.openxmlformats.org/officeDocument/2006/relationships/hyperlink" Target="https://www.barlaston.staffs.sch.uk/children-s-area"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staffordshireconnects.info/kb5/staffordshire/directory/home.page" TargetMode="Externa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staffordshire.gov.uk/education/Admissions-primary/Apply/Overview.asp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publications/supporting-pupils-at-school-with-medical-conditions--3" TargetMode="Externa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staffordshireconnects.info/kb5/staffordshire/directory/home.page"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hyperlink" Target="https://www.staffordshireconnects.info/kb5/staffordshire/directory/home.page" TargetMode="External"/><Relationship Id="rId18" Type="http://schemas.openxmlformats.org/officeDocument/2006/relationships/hyperlink" Target="https://www.staffordshire.gov.uk/education/home.aspx" TargetMode="External"/><Relationship Id="rId3" Type="http://schemas.openxmlformats.org/officeDocument/2006/relationships/hyperlink" Target="https://councilfordisabledchildren.org.uk/" TargetMode="External"/><Relationship Id="rId7" Type="http://schemas.openxmlformats.org/officeDocument/2006/relationships/hyperlink" Target="https://www.autism.org.uk/" TargetMode="External"/><Relationship Id="rId12" Type="http://schemas.openxmlformats.org/officeDocument/2006/relationships/image" Target="../media/image18.jpeg"/><Relationship Id="rId17" Type="http://schemas.openxmlformats.org/officeDocument/2006/relationships/image" Target="../media/image20.png"/><Relationship Id="rId2" Type="http://schemas.openxmlformats.org/officeDocument/2006/relationships/slide" Target="slide3.xml"/><Relationship Id="rId16" Type="http://schemas.openxmlformats.org/officeDocument/2006/relationships/hyperlink" Target="https://www.staffs-iass.org/home.aspx" TargetMode="External"/><Relationship Id="rId20"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jpeg"/><Relationship Id="rId11" Type="http://schemas.openxmlformats.org/officeDocument/2006/relationships/hyperlink" Target="https://www.ndcs.org.uk/" TargetMode="External"/><Relationship Id="rId5" Type="http://schemas.openxmlformats.org/officeDocument/2006/relationships/hyperlink" Target="https://www.bdadyslexia.org.uk/" TargetMode="External"/><Relationship Id="rId15" Type="http://schemas.openxmlformats.org/officeDocument/2006/relationships/image" Target="../media/image19.png"/><Relationship Id="rId10" Type="http://schemas.openxmlformats.org/officeDocument/2006/relationships/image" Target="../media/image17.png"/><Relationship Id="rId19" Type="http://schemas.openxmlformats.org/officeDocument/2006/relationships/image" Target="../media/image12.jpeg"/><Relationship Id="rId4" Type="http://schemas.openxmlformats.org/officeDocument/2006/relationships/image" Target="../media/image14.jpeg"/><Relationship Id="rId9" Type="http://schemas.openxmlformats.org/officeDocument/2006/relationships/hyperlink" Target="https://www.rnib.org.uk/" TargetMode="External"/><Relationship Id="rId14" Type="http://schemas.openxmlformats.org/officeDocument/2006/relationships/hyperlink" Target="https://www.ipsea.org.uk/Pages/Category/get-support"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2.xml"/><Relationship Id="rId18" Type="http://schemas.openxmlformats.org/officeDocument/2006/relationships/slide" Target="slide4.xml"/><Relationship Id="rId3" Type="http://schemas.openxmlformats.org/officeDocument/2006/relationships/slide" Target="slide9.xml"/><Relationship Id="rId21" Type="http://schemas.openxmlformats.org/officeDocument/2006/relationships/slide" Target="slide23.xml"/><Relationship Id="rId7" Type="http://schemas.openxmlformats.org/officeDocument/2006/relationships/slide" Target="slide14.xml"/><Relationship Id="rId12" Type="http://schemas.openxmlformats.org/officeDocument/2006/relationships/slide" Target="slide19.xml"/><Relationship Id="rId17" Type="http://schemas.openxmlformats.org/officeDocument/2006/relationships/slide" Target="slide5.xml"/><Relationship Id="rId2" Type="http://schemas.openxmlformats.org/officeDocument/2006/relationships/image" Target="../media/image2.png"/><Relationship Id="rId16" Type="http://schemas.openxmlformats.org/officeDocument/2006/relationships/image" Target="../media/image1.png"/><Relationship Id="rId20"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5" Type="http://schemas.openxmlformats.org/officeDocument/2006/relationships/slide" Target="slide21.xml"/><Relationship Id="rId10" Type="http://schemas.openxmlformats.org/officeDocument/2006/relationships/slide" Target="slide17.xml"/><Relationship Id="rId19" Type="http://schemas.openxmlformats.org/officeDocument/2006/relationships/slide" Target="slide7.xml"/><Relationship Id="rId4" Type="http://schemas.openxmlformats.org/officeDocument/2006/relationships/slide" Target="slide11.xml"/><Relationship Id="rId9" Type="http://schemas.openxmlformats.org/officeDocument/2006/relationships/slide" Target="slide16.xml"/><Relationship Id="rId14" Type="http://schemas.openxmlformats.org/officeDocument/2006/relationships/slide" Target="slide20.xml"/></Relationships>
</file>

<file path=ppt/slides/_rels/slide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slide" Target="slide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mailto:ehaddrell@barlaston.staffs.sch.uk"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hyperlink" Target="https://www.barlaston.staffs.sch.uk/class-pa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32" y="52567"/>
            <a:ext cx="8915399" cy="2086626"/>
          </a:xfrm>
        </p:spPr>
        <p:txBody>
          <a:bodyPr>
            <a:normAutofit/>
          </a:bodyPr>
          <a:lstStyle/>
          <a:p>
            <a:r>
              <a:rPr lang="en-GB" dirty="0"/>
              <a:t>Barlaston First School</a:t>
            </a:r>
          </a:p>
        </p:txBody>
      </p:sp>
      <p:sp>
        <p:nvSpPr>
          <p:cNvPr id="4" name="Text Placeholder 3"/>
          <p:cNvSpPr>
            <a:spLocks noGrp="1"/>
          </p:cNvSpPr>
          <p:nvPr>
            <p:ph type="body" sz="quarter" idx="13"/>
          </p:nvPr>
        </p:nvSpPr>
        <p:spPr>
          <a:xfrm>
            <a:off x="592632" y="1988191"/>
            <a:ext cx="8915400" cy="2154637"/>
          </a:xfrm>
        </p:spPr>
        <p:txBody>
          <a:bodyPr/>
          <a:lstStyle/>
          <a:p>
            <a:r>
              <a:rPr lang="en-GB" sz="3200" dirty="0"/>
              <a:t>Special Educational Needs</a:t>
            </a:r>
          </a:p>
          <a:p>
            <a:r>
              <a:rPr lang="en-GB" sz="3200" dirty="0"/>
              <a:t>Information Report for Parents</a:t>
            </a:r>
            <a:endParaRPr lang="en-GB" sz="1800" dirty="0"/>
          </a:p>
          <a:p>
            <a:endParaRPr lang="en-GB" dirty="0"/>
          </a:p>
        </p:txBody>
      </p:sp>
      <p:sp>
        <p:nvSpPr>
          <p:cNvPr id="3" name="Subtitle 2"/>
          <p:cNvSpPr>
            <a:spLocks noGrp="1"/>
          </p:cNvSpPr>
          <p:nvPr>
            <p:ph type="body" sz="half" idx="2"/>
          </p:nvPr>
        </p:nvSpPr>
        <p:spPr>
          <a:xfrm>
            <a:off x="592632" y="5080932"/>
            <a:ext cx="8915400" cy="729622"/>
          </a:xfrm>
        </p:spPr>
        <p:txBody>
          <a:bodyPr>
            <a:normAutofit fontScale="70000" lnSpcReduction="20000"/>
          </a:bodyPr>
          <a:lstStyle/>
          <a:p>
            <a:r>
              <a:rPr lang="en-GB" sz="3600" dirty="0"/>
              <a:t>Let your Light Shine Through Family, Friendship and Faith</a:t>
            </a:r>
          </a:p>
        </p:txBody>
      </p:sp>
      <p:pic>
        <p:nvPicPr>
          <p:cNvPr id="7" name="Picture 2">
            <a:extLst>
              <a:ext uri="{FF2B5EF4-FFF2-40B4-BE49-F238E27FC236}">
                <a16:creationId xmlns:a16="http://schemas.microsoft.com/office/drawing/2014/main" id="{CA764C61-40D4-492C-89B9-CE57DB27032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6">
            <a:extLst>
              <a:ext uri="{FF2B5EF4-FFF2-40B4-BE49-F238E27FC236}">
                <a16:creationId xmlns:a16="http://schemas.microsoft.com/office/drawing/2014/main" id="{097388C5-AEFF-4676-BCA8-EA08D3BFF121}"/>
              </a:ext>
            </a:extLst>
          </p:cNvPr>
          <p:cNvSpPr txBox="1">
            <a:spLocks/>
          </p:cNvSpPr>
          <p:nvPr/>
        </p:nvSpPr>
        <p:spPr>
          <a:xfrm>
            <a:off x="9290887" y="6178356"/>
            <a:ext cx="2764063" cy="537995"/>
          </a:xfrm>
          <a:prstGeom prst="rect">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chor="ctr" anchorCtr="0">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sz="1600" dirty="0"/>
              <a:t>To be reviewed </a:t>
            </a:r>
            <a:r>
              <a:rPr lang="en-GB" sz="1600" dirty="0" smtClean="0"/>
              <a:t>September </a:t>
            </a:r>
            <a:r>
              <a:rPr lang="en-GB" sz="1600" dirty="0"/>
              <a:t>2021</a:t>
            </a:r>
          </a:p>
        </p:txBody>
      </p:sp>
    </p:spTree>
    <p:extLst>
      <p:ext uri="{BB962C8B-B14F-4D97-AF65-F5344CB8AC3E}">
        <p14:creationId xmlns:p14="http://schemas.microsoft.com/office/powerpoint/2010/main" val="1799637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both you and I know how my child is doing?</a:t>
            </a:r>
          </a:p>
        </p:txBody>
      </p:sp>
      <p:sp>
        <p:nvSpPr>
          <p:cNvPr id="2" name="Action Button: Return 1">
            <a:hlinkClick r:id="rId3" action="ppaction://hlinksldjump" highlightClick="1"/>
            <a:extLst>
              <a:ext uri="{FF2B5EF4-FFF2-40B4-BE49-F238E27FC236}">
                <a16:creationId xmlns:a16="http://schemas.microsoft.com/office/drawing/2014/main" id="{C272D13E-BD30-4ACA-9A07-A966E6A5799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6">
            <a:extLst>
              <a:ext uri="{FF2B5EF4-FFF2-40B4-BE49-F238E27FC236}">
                <a16:creationId xmlns:a16="http://schemas.microsoft.com/office/drawing/2014/main" id="{61895EDF-1B17-4ACF-94B7-57E078CC011C}"/>
              </a:ext>
            </a:extLst>
          </p:cNvPr>
          <p:cNvSpPr txBox="1">
            <a:spLocks/>
          </p:cNvSpPr>
          <p:nvPr/>
        </p:nvSpPr>
        <p:spPr>
          <a:xfrm>
            <a:off x="4652675" y="2327092"/>
            <a:ext cx="4207388" cy="249592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t>Attainments towards identified learning outcomes will be shared with parents termly through Parent’s Evenings and Individual Learning Plan reviews. </a:t>
            </a:r>
          </a:p>
          <a:p>
            <a:pPr>
              <a:buFont typeface="Wingdings" panose="05000000000000000000" pitchFamily="2" charset="2"/>
              <a:buChar char="Ø"/>
            </a:pPr>
            <a:r>
              <a:rPr lang="en-GB" sz="1400" dirty="0"/>
              <a:t>At other times, where appropriate, parents are encouraged to arrange an appointment to discuss their child’s progress with the class teacher and/or the SENCo.</a:t>
            </a:r>
          </a:p>
          <a:p>
            <a:pPr>
              <a:buFont typeface="Wingdings" panose="05000000000000000000" pitchFamily="2" charset="2"/>
              <a:buChar char="Ø"/>
            </a:pPr>
            <a:r>
              <a:rPr lang="en-GB" sz="1400" dirty="0"/>
              <a:t> Please contact the school office who will arrange this for you</a:t>
            </a:r>
            <a:r>
              <a:rPr lang="en-GB" sz="1400" b="1" dirty="0"/>
              <a:t>. </a:t>
            </a:r>
            <a:endParaRPr lang="en-GB" sz="1400" dirty="0"/>
          </a:p>
        </p:txBody>
      </p:sp>
      <p:pic>
        <p:nvPicPr>
          <p:cNvPr id="2052" name="Picture 4" descr="parents evening clipart - Clip Art Library">
            <a:extLst>
              <a:ext uri="{FF2B5EF4-FFF2-40B4-BE49-F238E27FC236}">
                <a16:creationId xmlns:a16="http://schemas.microsoft.com/office/drawing/2014/main" id="{922309F8-934A-434B-A0B9-7CA24799A3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4878" y="2493540"/>
            <a:ext cx="234315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825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a:spLocks/>
          </p:cNvSpPr>
          <p:nvPr/>
        </p:nvSpPr>
        <p:spPr>
          <a:xfrm>
            <a:off x="740696" y="1957271"/>
            <a:ext cx="3040714" cy="400764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spcBef>
                <a:spcPts val="0"/>
              </a:spcBef>
              <a:buFont typeface="Wingdings" panose="05000000000000000000" pitchFamily="2" charset="2"/>
              <a:buChar char="Ø"/>
            </a:pPr>
            <a:r>
              <a:rPr lang="en-GB" sz="1400" dirty="0"/>
              <a:t>Please look at the school website for links to websites and resources that we have found useful in supporting parents to help their children learn at home.</a:t>
            </a:r>
          </a:p>
          <a:p>
            <a:pPr>
              <a:spcBef>
                <a:spcPts val="0"/>
              </a:spcBef>
              <a:buFont typeface="Wingdings" panose="05000000000000000000" pitchFamily="2" charset="2"/>
              <a:buChar char="Ø"/>
            </a:pPr>
            <a:endParaRPr lang="en-GB" sz="1400" dirty="0"/>
          </a:p>
          <a:p>
            <a:pPr>
              <a:spcBef>
                <a:spcPts val="0"/>
              </a:spcBef>
              <a:buFont typeface="Wingdings" panose="05000000000000000000" pitchFamily="2" charset="2"/>
              <a:buChar char="Ø"/>
            </a:pPr>
            <a:r>
              <a:rPr lang="en-GB" sz="1400" dirty="0"/>
              <a:t>Work will be sent home to support children with an Individual Learning Plan as appropriate.</a:t>
            </a:r>
          </a:p>
          <a:p>
            <a:pPr>
              <a:spcBef>
                <a:spcPts val="0"/>
              </a:spcBef>
              <a:buFont typeface="Wingdings" panose="05000000000000000000" pitchFamily="2" charset="2"/>
              <a:buChar char="Ø"/>
            </a:pPr>
            <a:endParaRPr lang="en-GB" sz="1400" dirty="0"/>
          </a:p>
          <a:p>
            <a:pPr>
              <a:spcBef>
                <a:spcPts val="0"/>
              </a:spcBef>
              <a:buFont typeface="Wingdings" panose="05000000000000000000" pitchFamily="2" charset="2"/>
              <a:buChar char="Ø"/>
            </a:pPr>
            <a:r>
              <a:rPr lang="en-GB" sz="1400" dirty="0"/>
              <a:t>The class teacher or </a:t>
            </a:r>
            <a:r>
              <a:rPr lang="en-GB" sz="1400" dirty="0" err="1"/>
              <a:t>SENCo</a:t>
            </a:r>
            <a:r>
              <a:rPr lang="en-GB" sz="1400" dirty="0"/>
              <a:t> may also suggest additional ways of supporting your child’s learning.</a:t>
            </a:r>
          </a:p>
        </p:txBody>
      </p:sp>
      <p:pic>
        <p:nvPicPr>
          <p:cNvPr id="10" name="Picture 2">
            <a:extLst>
              <a:ext uri="{FF2B5EF4-FFF2-40B4-BE49-F238E27FC236}">
                <a16:creationId xmlns:a16="http://schemas.microsoft.com/office/drawing/2014/main" id="{FB37015C-2055-4473-9D20-306042501DE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9" name="Action Button: Return 8">
            <a:hlinkClick r:id="rId3" action="ppaction://hlinksldjump" highlightClick="1"/>
            <a:extLst>
              <a:ext uri="{FF2B5EF4-FFF2-40B4-BE49-F238E27FC236}">
                <a16:creationId xmlns:a16="http://schemas.microsoft.com/office/drawing/2014/main" id="{E6CBAB04-C7EB-43A7-BE7E-70AA97C78438}"/>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7">
            <a:extLst>
              <a:ext uri="{FF2B5EF4-FFF2-40B4-BE49-F238E27FC236}">
                <a16:creationId xmlns:a16="http://schemas.microsoft.com/office/drawing/2014/main" id="{A0EE9E89-219E-49FC-A230-60ACEE3ACAD6}"/>
              </a:ext>
            </a:extLst>
          </p:cNvPr>
          <p:cNvSpPr/>
          <p:nvPr/>
        </p:nvSpPr>
        <p:spPr>
          <a:xfrm>
            <a:off x="399686" y="446088"/>
            <a:ext cx="8460377" cy="8882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you help me to support my child’s learning?</a:t>
            </a:r>
          </a:p>
        </p:txBody>
      </p:sp>
      <p:pic>
        <p:nvPicPr>
          <p:cNvPr id="3074" name="Picture 2">
            <a:hlinkClick r:id="rId4"/>
            <a:extLst>
              <a:ext uri="{FF2B5EF4-FFF2-40B4-BE49-F238E27FC236}">
                <a16:creationId xmlns:a16="http://schemas.microsoft.com/office/drawing/2014/main" id="{1E824376-02C1-4C7B-B008-8D7B7333EC4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5370" y="1997053"/>
            <a:ext cx="4429125" cy="1047750"/>
          </a:xfrm>
          <a:prstGeom prst="rect">
            <a:avLst/>
          </a:prstGeom>
          <a:noFill/>
          <a:ln>
            <a:solidFill>
              <a:schemeClr val="accent1">
                <a:shade val="50000"/>
              </a:schemeClr>
            </a:solidFill>
          </a:ln>
          <a:effectLst/>
          <a:extLst>
            <a:ext uri="{909E8E84-426E-40DD-AFC4-6F175D3DCCD1}">
              <a14:hiddenFill xmlns:a14="http://schemas.microsoft.com/office/drawing/2010/main">
                <a:solidFill>
                  <a:srgbClr val="FFFFFF"/>
                </a:solidFill>
              </a14:hiddenFill>
            </a:ext>
          </a:extLst>
        </p:spPr>
      </p:pic>
      <p:pic>
        <p:nvPicPr>
          <p:cNvPr id="1026" name="Picture 2" descr="image: title">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20657" y="4877386"/>
            <a:ext cx="3638550" cy="1087534"/>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8" name="Text Placeholder 6"/>
          <p:cNvSpPr txBox="1">
            <a:spLocks/>
          </p:cNvSpPr>
          <p:nvPr/>
        </p:nvSpPr>
        <p:spPr>
          <a:xfrm>
            <a:off x="5219575" y="3495884"/>
            <a:ext cx="3040714" cy="930421"/>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smtClean="0"/>
              <a:t>Primary Homework Help is a fantastic website that offers lots of information, resources, games and ideas across the curriculum.</a:t>
            </a:r>
            <a:endParaRPr lang="en-GB" sz="1400" dirty="0"/>
          </a:p>
        </p:txBody>
      </p:sp>
    </p:spTree>
    <p:extLst>
      <p:ext uri="{BB962C8B-B14F-4D97-AF65-F5344CB8AC3E}">
        <p14:creationId xmlns:p14="http://schemas.microsoft.com/office/powerpoint/2010/main" val="2910994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
          <p:cNvSpPr txBox="1">
            <a:spLocks/>
          </p:cNvSpPr>
          <p:nvPr/>
        </p:nvSpPr>
        <p:spPr>
          <a:xfrm>
            <a:off x="772870" y="2289941"/>
            <a:ext cx="3857004" cy="2483395"/>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spcBef>
                <a:spcPts val="0"/>
              </a:spcBef>
              <a:buFont typeface="Wingdings" panose="05000000000000000000" pitchFamily="2" charset="2"/>
              <a:buChar char="Ø"/>
            </a:pPr>
            <a:r>
              <a:rPr lang="en-GB" sz="1400" dirty="0"/>
              <a:t>For pupils with SEN but without an Education Health and Care plan (EHC), the decision regarding the support required will be taken at joint meetings with the SENCo, class teacher and parent. </a:t>
            </a:r>
          </a:p>
          <a:p>
            <a:pPr>
              <a:spcBef>
                <a:spcPts val="0"/>
              </a:spcBef>
              <a:buFont typeface="Wingdings" panose="05000000000000000000" pitchFamily="2" charset="2"/>
              <a:buChar char="Ø"/>
            </a:pPr>
            <a:endParaRPr lang="en-GB" sz="1400" dirty="0"/>
          </a:p>
          <a:p>
            <a:pPr>
              <a:spcBef>
                <a:spcPts val="0"/>
              </a:spcBef>
              <a:buFont typeface="Wingdings" panose="05000000000000000000" pitchFamily="2" charset="2"/>
              <a:buChar char="Ø"/>
            </a:pPr>
            <a:r>
              <a:rPr lang="en-GB" sz="1400" dirty="0"/>
              <a:t>For pupils with an Education, Health or Care Plan, this decision will be reached when the plan is being produced and at annual review.</a:t>
            </a:r>
            <a:endParaRPr lang="en-GB" sz="1100" dirty="0"/>
          </a:p>
        </p:txBody>
      </p:sp>
      <p:pic>
        <p:nvPicPr>
          <p:cNvPr id="2" name="Picture 2">
            <a:extLst>
              <a:ext uri="{FF2B5EF4-FFF2-40B4-BE49-F238E27FC236}">
                <a16:creationId xmlns:a16="http://schemas.microsoft.com/office/drawing/2014/main" id="{E3AE8DC0-6171-4779-BF6A-FA432E26F64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05CB05EA-22F2-4F7F-940F-A6DF28E7396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2266FDD6-E520-4B83-A3B5-9DBF93A81D07}"/>
              </a:ext>
            </a:extLst>
          </p:cNvPr>
          <p:cNvSpPr/>
          <p:nvPr/>
        </p:nvSpPr>
        <p:spPr>
          <a:xfrm>
            <a:off x="399686" y="446088"/>
            <a:ext cx="8460377" cy="124082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is the decision made about the type of support and how much support my child will receive?</a:t>
            </a:r>
          </a:p>
        </p:txBody>
      </p:sp>
      <p:pic>
        <p:nvPicPr>
          <p:cNvPr id="10242" name="Picture 2" descr="special education - Clip Art Library">
            <a:extLst>
              <a:ext uri="{FF2B5EF4-FFF2-40B4-BE49-F238E27FC236}">
                <a16:creationId xmlns:a16="http://schemas.microsoft.com/office/drawing/2014/main" id="{1FDF9814-4177-4A3E-A4E6-72C1DECA39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9046" y="2709862"/>
            <a:ext cx="31718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739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
          <p:cNvSpPr txBox="1">
            <a:spLocks/>
          </p:cNvSpPr>
          <p:nvPr/>
        </p:nvSpPr>
        <p:spPr>
          <a:xfrm>
            <a:off x="4167498" y="2331886"/>
            <a:ext cx="3857004" cy="288114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spcBef>
                <a:spcPts val="0"/>
              </a:spcBef>
              <a:buFont typeface="Wingdings" panose="05000000000000000000" pitchFamily="2" charset="2"/>
              <a:buChar char="Ø"/>
            </a:pPr>
            <a:r>
              <a:rPr lang="en-GB" sz="1400" dirty="0"/>
              <a:t>Your child will be invited to the parents evenings to hear how they are getting on</a:t>
            </a:r>
          </a:p>
          <a:p>
            <a:pPr marL="0" indent="0">
              <a:spcBef>
                <a:spcPts val="0"/>
              </a:spcBef>
              <a:buNone/>
            </a:pPr>
            <a:endParaRPr lang="en-GB" sz="1400" dirty="0"/>
          </a:p>
          <a:p>
            <a:pPr>
              <a:spcBef>
                <a:spcPts val="0"/>
              </a:spcBef>
              <a:buFont typeface="Wingdings" panose="05000000000000000000" pitchFamily="2" charset="2"/>
              <a:buChar char="Ø"/>
            </a:pPr>
            <a:r>
              <a:rPr lang="en-GB" sz="1400" dirty="0"/>
              <a:t>Your child will be invited to EHCP reviews </a:t>
            </a:r>
          </a:p>
          <a:p>
            <a:pPr marL="0" indent="0">
              <a:spcBef>
                <a:spcPts val="0"/>
              </a:spcBef>
              <a:buNone/>
            </a:pPr>
            <a:endParaRPr lang="en-GB" sz="1400" dirty="0"/>
          </a:p>
          <a:p>
            <a:pPr>
              <a:spcBef>
                <a:spcPts val="0"/>
              </a:spcBef>
              <a:buFont typeface="Wingdings" panose="05000000000000000000" pitchFamily="2" charset="2"/>
              <a:buChar char="Ø"/>
            </a:pPr>
            <a:r>
              <a:rPr lang="en-GB" sz="1400" dirty="0"/>
              <a:t>If your child has an Individual Learning Plan they will have the chance to add their views. </a:t>
            </a:r>
          </a:p>
          <a:p>
            <a:pPr marL="0" indent="0">
              <a:spcBef>
                <a:spcPts val="0"/>
              </a:spcBef>
              <a:buNone/>
            </a:pPr>
            <a:endParaRPr lang="en-GB" sz="1400" dirty="0"/>
          </a:p>
          <a:p>
            <a:pPr>
              <a:spcBef>
                <a:spcPts val="0"/>
              </a:spcBef>
              <a:buFont typeface="Wingdings" panose="05000000000000000000" pitchFamily="2" charset="2"/>
              <a:buChar char="Ø"/>
            </a:pPr>
            <a:r>
              <a:rPr lang="en-GB" sz="1400" dirty="0"/>
              <a:t>Your child’s view will always be taken seriously.</a:t>
            </a:r>
          </a:p>
        </p:txBody>
      </p:sp>
      <p:pic>
        <p:nvPicPr>
          <p:cNvPr id="2" name="Picture 2">
            <a:extLst>
              <a:ext uri="{FF2B5EF4-FFF2-40B4-BE49-F238E27FC236}">
                <a16:creationId xmlns:a16="http://schemas.microsoft.com/office/drawing/2014/main" id="{E3AE8DC0-6171-4779-BF6A-FA432E26F64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05CB05EA-22F2-4F7F-940F-A6DF28E7396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2266FDD6-E520-4B83-A3B5-9DBF93A81D07}"/>
              </a:ext>
            </a:extLst>
          </p:cNvPr>
          <p:cNvSpPr/>
          <p:nvPr/>
        </p:nvSpPr>
        <p:spPr>
          <a:xfrm>
            <a:off x="399686" y="446088"/>
            <a:ext cx="8460377" cy="88827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How is my child involved in decisions?</a:t>
            </a:r>
            <a:endParaRPr lang="en-GB" sz="2800" dirty="0"/>
          </a:p>
        </p:txBody>
      </p:sp>
      <p:pic>
        <p:nvPicPr>
          <p:cNvPr id="9220" name="Picture 4" descr="Student School Parent-teacher conference Clip art - Teacher ...">
            <a:extLst>
              <a:ext uri="{FF2B5EF4-FFF2-40B4-BE49-F238E27FC236}">
                <a16:creationId xmlns:a16="http://schemas.microsoft.com/office/drawing/2014/main" id="{6568FCA4-535B-41C9-ABF7-7E12639CB2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3468" y="2777097"/>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287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
          <p:cNvSpPr txBox="1">
            <a:spLocks/>
          </p:cNvSpPr>
          <p:nvPr/>
        </p:nvSpPr>
        <p:spPr>
          <a:xfrm>
            <a:off x="831593" y="1660766"/>
            <a:ext cx="3857004" cy="4555476"/>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t>Special Educational Needs and Inclusion Service (SENIS) </a:t>
            </a:r>
          </a:p>
          <a:p>
            <a:pPr>
              <a:buFont typeface="Wingdings" panose="05000000000000000000" pitchFamily="2" charset="2"/>
              <a:buChar char="Ø"/>
            </a:pPr>
            <a:r>
              <a:rPr lang="en-GB" sz="1400" dirty="0"/>
              <a:t>Behaviour Support Service </a:t>
            </a:r>
          </a:p>
          <a:p>
            <a:pPr>
              <a:buFont typeface="Wingdings" panose="05000000000000000000" pitchFamily="2" charset="2"/>
              <a:buChar char="Ø"/>
            </a:pPr>
            <a:r>
              <a:rPr lang="en-GB" sz="1400" dirty="0"/>
              <a:t>Dyslexia Centres </a:t>
            </a:r>
          </a:p>
          <a:p>
            <a:pPr>
              <a:buFont typeface="Wingdings" panose="05000000000000000000" pitchFamily="2" charset="2"/>
              <a:buChar char="Ø"/>
            </a:pPr>
            <a:r>
              <a:rPr lang="en-GB" sz="1400" dirty="0"/>
              <a:t>Autism Outreach Team </a:t>
            </a:r>
          </a:p>
          <a:p>
            <a:pPr>
              <a:buFont typeface="Wingdings" panose="05000000000000000000" pitchFamily="2" charset="2"/>
              <a:buChar char="Ø"/>
            </a:pPr>
            <a:r>
              <a:rPr lang="en-GB" sz="1400" dirty="0"/>
              <a:t>Hearing Impairment team </a:t>
            </a:r>
          </a:p>
          <a:p>
            <a:pPr>
              <a:buFont typeface="Wingdings" panose="05000000000000000000" pitchFamily="2" charset="2"/>
              <a:buChar char="Ø"/>
            </a:pPr>
            <a:r>
              <a:rPr lang="en-GB" sz="1400" dirty="0"/>
              <a:t>Visual Impairment team </a:t>
            </a:r>
          </a:p>
          <a:p>
            <a:pPr>
              <a:buFont typeface="Wingdings" panose="05000000000000000000" pitchFamily="2" charset="2"/>
              <a:buChar char="Ø"/>
            </a:pPr>
            <a:r>
              <a:rPr lang="en-GB" sz="1400" dirty="0"/>
              <a:t>Educational Psychologist Service </a:t>
            </a:r>
          </a:p>
          <a:p>
            <a:pPr>
              <a:buFont typeface="Wingdings" panose="05000000000000000000" pitchFamily="2" charset="2"/>
              <a:buChar char="Ø"/>
            </a:pPr>
            <a:r>
              <a:rPr lang="en-GB" sz="1400" dirty="0"/>
              <a:t>Educational Welfare Officers </a:t>
            </a:r>
          </a:p>
          <a:p>
            <a:pPr>
              <a:buFont typeface="Wingdings" panose="05000000000000000000" pitchFamily="2" charset="2"/>
              <a:buChar char="Ø"/>
            </a:pPr>
            <a:r>
              <a:rPr lang="en-GB" sz="1400" dirty="0"/>
              <a:t>Physical and disability support service </a:t>
            </a:r>
          </a:p>
          <a:p>
            <a:pPr>
              <a:buFont typeface="Wingdings" panose="05000000000000000000" pitchFamily="2" charset="2"/>
              <a:buChar char="Ø"/>
            </a:pPr>
            <a:r>
              <a:rPr lang="en-GB" sz="1400" dirty="0"/>
              <a:t>Social Services </a:t>
            </a:r>
          </a:p>
          <a:p>
            <a:pPr>
              <a:buFont typeface="Wingdings" panose="05000000000000000000" pitchFamily="2" charset="2"/>
              <a:buChar char="Ø"/>
            </a:pPr>
            <a:r>
              <a:rPr lang="en-GB" sz="1400" dirty="0"/>
              <a:t>School Nurse </a:t>
            </a:r>
          </a:p>
          <a:p>
            <a:pPr>
              <a:buFont typeface="Wingdings" panose="05000000000000000000" pitchFamily="2" charset="2"/>
              <a:buChar char="Ø"/>
            </a:pPr>
            <a:r>
              <a:rPr lang="en-GB" sz="1400" dirty="0"/>
              <a:t>CAMHS (Child &amp; Adolescent Mental Health Service)</a:t>
            </a:r>
          </a:p>
        </p:txBody>
      </p:sp>
      <p:pic>
        <p:nvPicPr>
          <p:cNvPr id="2" name="Picture 2">
            <a:extLst>
              <a:ext uri="{FF2B5EF4-FFF2-40B4-BE49-F238E27FC236}">
                <a16:creationId xmlns:a16="http://schemas.microsoft.com/office/drawing/2014/main" id="{E3AE8DC0-6171-4779-BF6A-FA432E26F64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05CB05EA-22F2-4F7F-940F-A6DF28E7396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2266FDD6-E520-4B83-A3B5-9DBF93A81D07}"/>
              </a:ext>
            </a:extLst>
          </p:cNvPr>
          <p:cNvSpPr/>
          <p:nvPr/>
        </p:nvSpPr>
        <p:spPr>
          <a:xfrm>
            <a:off x="399686" y="446088"/>
            <a:ext cx="8460377" cy="88827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What specialist services and expertise are available at or accessed by the school?</a:t>
            </a:r>
            <a:endParaRPr lang="en-GB" sz="2800" dirty="0"/>
          </a:p>
        </p:txBody>
      </p:sp>
      <p:sp>
        <p:nvSpPr>
          <p:cNvPr id="5" name="Rounded Rectangle 16">
            <a:extLst>
              <a:ext uri="{FF2B5EF4-FFF2-40B4-BE49-F238E27FC236}">
                <a16:creationId xmlns:a16="http://schemas.microsoft.com/office/drawing/2014/main" id="{8E021D0A-B4CB-44AE-A494-A0845D5C0686}"/>
              </a:ext>
            </a:extLst>
          </p:cNvPr>
          <p:cNvSpPr/>
          <p:nvPr/>
        </p:nvSpPr>
        <p:spPr>
          <a:xfrm>
            <a:off x="5578266" y="1949003"/>
            <a:ext cx="3850277" cy="9144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Information on the Local Authority’s Local Offer can be found at: </a:t>
            </a:r>
          </a:p>
          <a:p>
            <a:pPr algn="ctr"/>
            <a:r>
              <a:rPr lang="en-GB" dirty="0"/>
              <a:t>	</a:t>
            </a:r>
          </a:p>
        </p:txBody>
      </p:sp>
      <p:sp>
        <p:nvSpPr>
          <p:cNvPr id="6" name="Rectangle 5">
            <a:extLst>
              <a:ext uri="{FF2B5EF4-FFF2-40B4-BE49-F238E27FC236}">
                <a16:creationId xmlns:a16="http://schemas.microsoft.com/office/drawing/2014/main" id="{E4761C30-8375-401C-90BB-0830149EC7EF}"/>
              </a:ext>
            </a:extLst>
          </p:cNvPr>
          <p:cNvSpPr/>
          <p:nvPr/>
        </p:nvSpPr>
        <p:spPr>
          <a:xfrm>
            <a:off x="5578266" y="3307541"/>
            <a:ext cx="3850277" cy="2285999"/>
          </a:xfrm>
          <a:prstGeom prst="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8" name="Action Button: Information 19">
            <a:hlinkClick r:id="rId4" highlightClick="1"/>
            <a:extLst>
              <a:ext uri="{FF2B5EF4-FFF2-40B4-BE49-F238E27FC236}">
                <a16:creationId xmlns:a16="http://schemas.microsoft.com/office/drawing/2014/main" id="{CCA20254-DBAC-4BC7-B64F-8D2333052E3E}"/>
              </a:ext>
            </a:extLst>
          </p:cNvPr>
          <p:cNvSpPr/>
          <p:nvPr/>
        </p:nvSpPr>
        <p:spPr>
          <a:xfrm>
            <a:off x="6178803" y="3486647"/>
            <a:ext cx="2649200" cy="859583"/>
          </a:xfrm>
          <a:prstGeom prst="actionButtonInformation">
            <a:avLst/>
          </a:prstGeom>
          <a:gradFill>
            <a:gsLst>
              <a:gs pos="0">
                <a:schemeClr val="accent3">
                  <a:lumMod val="20000"/>
                  <a:lumOff val="80000"/>
                </a:schemeClr>
              </a:gs>
              <a:gs pos="88000">
                <a:schemeClr val="accent3"/>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Staffordshire Connects Local Offer (click to follow link)</a:t>
            </a:r>
          </a:p>
        </p:txBody>
      </p:sp>
      <p:sp>
        <p:nvSpPr>
          <p:cNvPr id="10" name="Text Placeholder 6">
            <a:extLst>
              <a:ext uri="{FF2B5EF4-FFF2-40B4-BE49-F238E27FC236}">
                <a16:creationId xmlns:a16="http://schemas.microsoft.com/office/drawing/2014/main" id="{32DB1F1A-23B6-4BAA-9FB0-2CF949D85A28}"/>
              </a:ext>
            </a:extLst>
          </p:cNvPr>
          <p:cNvSpPr txBox="1">
            <a:spLocks/>
          </p:cNvSpPr>
          <p:nvPr/>
        </p:nvSpPr>
        <p:spPr>
          <a:xfrm>
            <a:off x="5760430" y="4568299"/>
            <a:ext cx="3485947" cy="91518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dirty="0"/>
              <a:t>Staffordshire Connects is the directory of wellbeing and support services, activities and events for all ages across Staffordshire and Stoke – on- Trent. Full details of the local offer can be found here.</a:t>
            </a:r>
            <a:endParaRPr lang="en-GB" sz="1600" dirty="0"/>
          </a:p>
        </p:txBody>
      </p:sp>
    </p:spTree>
    <p:extLst>
      <p:ext uri="{BB962C8B-B14F-4D97-AF65-F5344CB8AC3E}">
        <p14:creationId xmlns:p14="http://schemas.microsoft.com/office/powerpoint/2010/main" val="286519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
          <p:cNvSpPr txBox="1">
            <a:spLocks/>
          </p:cNvSpPr>
          <p:nvPr/>
        </p:nvSpPr>
        <p:spPr>
          <a:xfrm>
            <a:off x="772870" y="2289941"/>
            <a:ext cx="3857004" cy="3070953"/>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t>Your views will be gained during parent meetings </a:t>
            </a:r>
          </a:p>
          <a:p>
            <a:pPr>
              <a:buFont typeface="Wingdings" panose="05000000000000000000" pitchFamily="2" charset="2"/>
              <a:buChar char="Ø"/>
            </a:pPr>
            <a:r>
              <a:rPr lang="en-GB" sz="1400" dirty="0"/>
              <a:t>If your child has an Individual Learning Plan, you will be invited for meetings to discuss targets</a:t>
            </a:r>
          </a:p>
          <a:p>
            <a:pPr>
              <a:buFont typeface="Wingdings" panose="05000000000000000000" pitchFamily="2" charset="2"/>
              <a:buChar char="Ø"/>
            </a:pPr>
            <a:r>
              <a:rPr lang="en-GB" sz="1400" dirty="0"/>
              <a:t>If you have concerns about your child’s learning, talk to the class teacher or SENCo who will listen to your views and decide alongside you the best ways to support you child. </a:t>
            </a:r>
          </a:p>
          <a:p>
            <a:pPr>
              <a:buFont typeface="Wingdings" panose="05000000000000000000" pitchFamily="2" charset="2"/>
              <a:buChar char="Ø"/>
            </a:pPr>
            <a:r>
              <a:rPr lang="en-GB" sz="1400" dirty="0"/>
              <a:t>You will always be listened to and your concerns taken seriously.</a:t>
            </a:r>
          </a:p>
        </p:txBody>
      </p:sp>
      <p:pic>
        <p:nvPicPr>
          <p:cNvPr id="2" name="Picture 2">
            <a:extLst>
              <a:ext uri="{FF2B5EF4-FFF2-40B4-BE49-F238E27FC236}">
                <a16:creationId xmlns:a16="http://schemas.microsoft.com/office/drawing/2014/main" id="{E3AE8DC0-6171-4779-BF6A-FA432E26F64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05CB05EA-22F2-4F7F-940F-A6DF28E7396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2266FDD6-E520-4B83-A3B5-9DBF93A81D07}"/>
              </a:ext>
            </a:extLst>
          </p:cNvPr>
          <p:cNvSpPr/>
          <p:nvPr/>
        </p:nvSpPr>
        <p:spPr>
          <a:xfrm>
            <a:off x="399686" y="446088"/>
            <a:ext cx="8460377" cy="88827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are parents involved in the school?</a:t>
            </a:r>
          </a:p>
        </p:txBody>
      </p:sp>
      <p:pic>
        <p:nvPicPr>
          <p:cNvPr id="6148" name="Picture 4" descr="clipart parent teacher conference - Clip Art Library">
            <a:extLst>
              <a:ext uri="{FF2B5EF4-FFF2-40B4-BE49-F238E27FC236}">
                <a16:creationId xmlns:a16="http://schemas.microsoft.com/office/drawing/2014/main" id="{A0194EBB-BE7A-4D92-91A4-DBCFEDCAA7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9205" y="2514600"/>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120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D0A9A55F-AD51-4213-8D57-8C56EA6907BC}"/>
              </a:ext>
            </a:extLst>
          </p:cNvPr>
          <p:cNvSpPr txBox="1">
            <a:spLocks/>
          </p:cNvSpPr>
          <p:nvPr/>
        </p:nvSpPr>
        <p:spPr>
          <a:xfrm>
            <a:off x="5494590" y="2125349"/>
            <a:ext cx="5204170" cy="3299547"/>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spcBef>
                <a:spcPts val="0"/>
              </a:spcBef>
              <a:buFont typeface="Wingdings" panose="05000000000000000000" pitchFamily="2" charset="2"/>
              <a:buChar char="Ø"/>
            </a:pPr>
            <a:r>
              <a:rPr lang="en-GB" sz="1400" dirty="0">
                <a:ea typeface="Calibri" panose="020F0502020204030204" pitchFamily="34" charset="0"/>
                <a:cs typeface="Comic Sans MS" panose="030F0702030302020204" pitchFamily="66" charset="0"/>
              </a:rPr>
              <a:t>The </a:t>
            </a:r>
            <a:r>
              <a:rPr lang="en-GB" sz="1400" dirty="0">
                <a:solidFill>
                  <a:schemeClr val="accent1"/>
                </a:solidFill>
                <a:ea typeface="Calibri" panose="020F0502020204030204" pitchFamily="34" charset="0"/>
                <a:cs typeface="Comic Sans MS" panose="030F0702030302020204" pitchFamily="66" charset="0"/>
              </a:rPr>
              <a:t>annual review </a:t>
            </a:r>
            <a:r>
              <a:rPr lang="en-GB" sz="1400" dirty="0">
                <a:ea typeface="Calibri" panose="020F0502020204030204" pitchFamily="34" charset="0"/>
                <a:cs typeface="Comic Sans MS" panose="030F0702030302020204" pitchFamily="66" charset="0"/>
              </a:rPr>
              <a:t>in Y3/4 for pupils with a statement of educational need or an </a:t>
            </a:r>
            <a:r>
              <a:rPr lang="en-GB" sz="1400" dirty="0">
                <a:solidFill>
                  <a:schemeClr val="accent1"/>
                </a:solidFill>
                <a:ea typeface="Calibri" panose="020F0502020204030204" pitchFamily="34" charset="0"/>
                <a:cs typeface="Comic Sans MS" panose="030F0702030302020204" pitchFamily="66" charset="0"/>
              </a:rPr>
              <a:t>Education, Health and Care plan </a:t>
            </a:r>
            <a:r>
              <a:rPr lang="en-GB" sz="1400" dirty="0">
                <a:ea typeface="Calibri" panose="020F0502020204030204" pitchFamily="34" charset="0"/>
                <a:cs typeface="Comic Sans MS" panose="030F0702030302020204" pitchFamily="66" charset="0"/>
              </a:rPr>
              <a:t>begins the process where parents are supported to make decisions regarding the school for the next phase of education</a:t>
            </a:r>
          </a:p>
          <a:p>
            <a:pPr>
              <a:spcBef>
                <a:spcPts val="0"/>
              </a:spcBef>
              <a:buFont typeface="Wingdings" panose="05000000000000000000" pitchFamily="2" charset="2"/>
              <a:buChar char="Ø"/>
            </a:pPr>
            <a:endParaRPr lang="en-GB" sz="1400" dirty="0">
              <a:ea typeface="Calibri" panose="020F0502020204030204" pitchFamily="34" charset="0"/>
              <a:cs typeface="Comic Sans MS" panose="030F0702030302020204" pitchFamily="66" charset="0"/>
            </a:endParaRPr>
          </a:p>
          <a:p>
            <a:pPr>
              <a:spcBef>
                <a:spcPts val="0"/>
              </a:spcBef>
              <a:buFont typeface="Wingdings" panose="05000000000000000000" pitchFamily="2" charset="2"/>
              <a:buChar char="Ø"/>
            </a:pPr>
            <a:r>
              <a:rPr lang="en-GB" sz="1400" dirty="0">
                <a:ea typeface="Calibri" panose="020F0502020204030204" pitchFamily="34" charset="0"/>
                <a:cs typeface="Comic Sans MS" panose="030F0702030302020204" pitchFamily="66" charset="0"/>
              </a:rPr>
              <a:t>Parents will be enabled to consider options for the next phase of education and may like to take advantage of the support offered by the Staffordshire website on admissions to schools in the local area.</a:t>
            </a:r>
          </a:p>
          <a:p>
            <a:pPr>
              <a:spcBef>
                <a:spcPts val="0"/>
              </a:spcBef>
              <a:buFont typeface="Wingdings" panose="05000000000000000000" pitchFamily="2" charset="2"/>
              <a:buChar char="Ø"/>
            </a:pPr>
            <a:endParaRPr lang="en-GB" sz="1400" dirty="0">
              <a:ea typeface="Calibri" panose="020F0502020204030204" pitchFamily="34" charset="0"/>
              <a:cs typeface="Comic Sans MS" panose="030F0702030302020204" pitchFamily="66" charset="0"/>
            </a:endParaRPr>
          </a:p>
          <a:p>
            <a:pPr>
              <a:spcBef>
                <a:spcPts val="0"/>
              </a:spcBef>
              <a:buFont typeface="Wingdings" panose="05000000000000000000" pitchFamily="2" charset="2"/>
              <a:buChar char="Ø"/>
            </a:pPr>
            <a:endParaRPr lang="en-GB" sz="1400" dirty="0">
              <a:ea typeface="Calibri" panose="020F0502020204030204" pitchFamily="34" charset="0"/>
              <a:cs typeface="Comic Sans MS" panose="030F0702030302020204" pitchFamily="66" charset="0"/>
            </a:endParaRPr>
          </a:p>
          <a:p>
            <a:pPr marL="0" indent="0">
              <a:spcBef>
                <a:spcPts val="0"/>
              </a:spcBef>
              <a:buNone/>
            </a:pPr>
            <a:endParaRPr lang="en-GB" sz="1400" dirty="0">
              <a:ea typeface="Calibri" panose="020F0502020204030204" pitchFamily="34" charset="0"/>
              <a:cs typeface="Comic Sans MS" panose="030F0702030302020204" pitchFamily="66" charset="0"/>
            </a:endParaRPr>
          </a:p>
        </p:txBody>
      </p:sp>
      <p:pic>
        <p:nvPicPr>
          <p:cNvPr id="2" name="Picture 2">
            <a:extLst>
              <a:ext uri="{FF2B5EF4-FFF2-40B4-BE49-F238E27FC236}">
                <a16:creationId xmlns:a16="http://schemas.microsoft.com/office/drawing/2014/main" id="{DE1BE029-25B6-4F69-9F88-BAF4506652C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49324809-8A98-437A-AA9F-B0478BD5CDB6}"/>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7">
            <a:extLst>
              <a:ext uri="{FF2B5EF4-FFF2-40B4-BE49-F238E27FC236}">
                <a16:creationId xmlns:a16="http://schemas.microsoft.com/office/drawing/2014/main" id="{62FEE917-B010-445D-BC43-D7B6E35A3414}"/>
              </a:ext>
            </a:extLst>
          </p:cNvPr>
          <p:cNvSpPr/>
          <p:nvPr/>
        </p:nvSpPr>
        <p:spPr>
          <a:xfrm>
            <a:off x="399686" y="446088"/>
            <a:ext cx="8460377" cy="131714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the school prepare and support my child to join the school, transfer to a new setting or to the next stage of education and life?</a:t>
            </a:r>
          </a:p>
        </p:txBody>
      </p:sp>
      <p:sp>
        <p:nvSpPr>
          <p:cNvPr id="14" name="Text Placeholder 6">
            <a:extLst>
              <a:ext uri="{FF2B5EF4-FFF2-40B4-BE49-F238E27FC236}">
                <a16:creationId xmlns:a16="http://schemas.microsoft.com/office/drawing/2014/main" id="{7F8F28C6-0B01-4D96-8DC3-E8AEF110E8C9}"/>
              </a:ext>
            </a:extLst>
          </p:cNvPr>
          <p:cNvSpPr txBox="1">
            <a:spLocks/>
          </p:cNvSpPr>
          <p:nvPr/>
        </p:nvSpPr>
        <p:spPr>
          <a:xfrm>
            <a:off x="399686" y="2121978"/>
            <a:ext cx="4694239" cy="330291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solidFill>
                  <a:schemeClr val="tx1"/>
                </a:solidFill>
              </a:rPr>
              <a:t>Children are supported through periods of transition through </a:t>
            </a:r>
            <a:r>
              <a:rPr lang="en-GB" sz="1400" dirty="0">
                <a:solidFill>
                  <a:schemeClr val="accent1"/>
                </a:solidFill>
              </a:rPr>
              <a:t>transfer meeting </a:t>
            </a:r>
            <a:r>
              <a:rPr lang="en-GB" sz="1400" dirty="0">
                <a:solidFill>
                  <a:schemeClr val="tx1"/>
                </a:solidFill>
              </a:rPr>
              <a:t>held with staff to share and transfer information at the end of each academic year. </a:t>
            </a:r>
          </a:p>
          <a:p>
            <a:pPr>
              <a:buFont typeface="Wingdings" panose="05000000000000000000" pitchFamily="2" charset="2"/>
              <a:buChar char="Ø"/>
            </a:pPr>
            <a:r>
              <a:rPr lang="en-GB" sz="1400" dirty="0">
                <a:solidFill>
                  <a:schemeClr val="tx1"/>
                </a:solidFill>
              </a:rPr>
              <a:t>Should a child </a:t>
            </a:r>
            <a:r>
              <a:rPr lang="en-GB" sz="1400" dirty="0">
                <a:solidFill>
                  <a:schemeClr val="accent1"/>
                </a:solidFill>
              </a:rPr>
              <a:t>move school</a:t>
            </a:r>
            <a:r>
              <a:rPr lang="en-GB" sz="1400" dirty="0">
                <a:solidFill>
                  <a:schemeClr val="tx1"/>
                </a:solidFill>
              </a:rPr>
              <a:t>, information will be transferred to their new school and necessary communication carried out to ensure a smooth transition is achieved. </a:t>
            </a:r>
          </a:p>
          <a:p>
            <a:pPr>
              <a:buFont typeface="Wingdings" panose="05000000000000000000" pitchFamily="2" charset="2"/>
              <a:buChar char="Ø"/>
            </a:pPr>
            <a:r>
              <a:rPr lang="en-GB" sz="1400" dirty="0">
                <a:solidFill>
                  <a:schemeClr val="tx1"/>
                </a:solidFill>
              </a:rPr>
              <a:t>Additionally, transition to </a:t>
            </a:r>
            <a:r>
              <a:rPr lang="en-GB" sz="1400" dirty="0">
                <a:solidFill>
                  <a:schemeClr val="accent1"/>
                </a:solidFill>
              </a:rPr>
              <a:t>middle schools </a:t>
            </a:r>
            <a:r>
              <a:rPr lang="en-GB" sz="1400" dirty="0">
                <a:solidFill>
                  <a:schemeClr val="tx1"/>
                </a:solidFill>
              </a:rPr>
              <a:t>are organised so that information is shared with their receiving school and </a:t>
            </a:r>
            <a:r>
              <a:rPr lang="en-GB" sz="1400" dirty="0">
                <a:solidFill>
                  <a:schemeClr val="accent1"/>
                </a:solidFill>
              </a:rPr>
              <a:t>additional transition arrangements are organised </a:t>
            </a:r>
            <a:r>
              <a:rPr lang="en-GB" sz="1400" dirty="0">
                <a:solidFill>
                  <a:schemeClr val="tx1"/>
                </a:solidFill>
              </a:rPr>
              <a:t>in advance to allow children to familiarise themselves with their new setting and meet staff etc. </a:t>
            </a:r>
          </a:p>
          <a:p>
            <a:pPr>
              <a:buFont typeface="Wingdings" panose="05000000000000000000" pitchFamily="2" charset="2"/>
              <a:buChar char="Ø"/>
            </a:pPr>
            <a:endParaRPr lang="en-GB" sz="1400" dirty="0">
              <a:solidFill>
                <a:schemeClr val="tx1"/>
              </a:solidFill>
            </a:endParaRPr>
          </a:p>
        </p:txBody>
      </p:sp>
      <p:sp>
        <p:nvSpPr>
          <p:cNvPr id="15" name="Flowchart: Terminator 14">
            <a:extLst>
              <a:ext uri="{FF2B5EF4-FFF2-40B4-BE49-F238E27FC236}">
                <a16:creationId xmlns:a16="http://schemas.microsoft.com/office/drawing/2014/main" id="{7E8C890E-DBCC-441B-B0CB-6D1045E16863}"/>
              </a:ext>
            </a:extLst>
          </p:cNvPr>
          <p:cNvSpPr/>
          <p:nvPr/>
        </p:nvSpPr>
        <p:spPr>
          <a:xfrm>
            <a:off x="3106060" y="5946390"/>
            <a:ext cx="1493240" cy="427587"/>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Meetings</a:t>
            </a:r>
          </a:p>
        </p:txBody>
      </p:sp>
      <p:sp>
        <p:nvSpPr>
          <p:cNvPr id="17" name="Flowchart: Terminator 16">
            <a:extLst>
              <a:ext uri="{FF2B5EF4-FFF2-40B4-BE49-F238E27FC236}">
                <a16:creationId xmlns:a16="http://schemas.microsoft.com/office/drawing/2014/main" id="{14A9D933-813D-41DB-AD93-D80D1FF9F0B4}"/>
              </a:ext>
            </a:extLst>
          </p:cNvPr>
          <p:cNvSpPr/>
          <p:nvPr/>
        </p:nvSpPr>
        <p:spPr>
          <a:xfrm>
            <a:off x="6499146" y="5946390"/>
            <a:ext cx="1493240" cy="427586"/>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Visits</a:t>
            </a:r>
          </a:p>
        </p:txBody>
      </p:sp>
      <p:sp>
        <p:nvSpPr>
          <p:cNvPr id="19" name="Flowchart: Terminator 18">
            <a:extLst>
              <a:ext uri="{FF2B5EF4-FFF2-40B4-BE49-F238E27FC236}">
                <a16:creationId xmlns:a16="http://schemas.microsoft.com/office/drawing/2014/main" id="{FEB26577-7CBB-4FDC-A5F9-8BD0A415A33D}"/>
              </a:ext>
            </a:extLst>
          </p:cNvPr>
          <p:cNvSpPr/>
          <p:nvPr/>
        </p:nvSpPr>
        <p:spPr>
          <a:xfrm>
            <a:off x="399686" y="5796951"/>
            <a:ext cx="2491717" cy="747433"/>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Liaison between settings</a:t>
            </a:r>
          </a:p>
        </p:txBody>
      </p:sp>
      <p:sp>
        <p:nvSpPr>
          <p:cNvPr id="21" name="Flowchart: Terminator 20">
            <a:extLst>
              <a:ext uri="{FF2B5EF4-FFF2-40B4-BE49-F238E27FC236}">
                <a16:creationId xmlns:a16="http://schemas.microsoft.com/office/drawing/2014/main" id="{6D687992-00DC-46DB-9FA2-40EF8802F492}"/>
              </a:ext>
            </a:extLst>
          </p:cNvPr>
          <p:cNvSpPr/>
          <p:nvPr/>
        </p:nvSpPr>
        <p:spPr>
          <a:xfrm>
            <a:off x="4802603" y="5863296"/>
            <a:ext cx="1493240" cy="614742"/>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Record requests</a:t>
            </a:r>
          </a:p>
        </p:txBody>
      </p:sp>
      <p:sp>
        <p:nvSpPr>
          <p:cNvPr id="23" name="Flowchart: Terminator 22">
            <a:extLst>
              <a:ext uri="{FF2B5EF4-FFF2-40B4-BE49-F238E27FC236}">
                <a16:creationId xmlns:a16="http://schemas.microsoft.com/office/drawing/2014/main" id="{E3F3ECAA-4437-4222-9ACD-14CF9C730F67}"/>
              </a:ext>
            </a:extLst>
          </p:cNvPr>
          <p:cNvSpPr/>
          <p:nvPr/>
        </p:nvSpPr>
        <p:spPr>
          <a:xfrm>
            <a:off x="8207043" y="5775981"/>
            <a:ext cx="2491717" cy="768404"/>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Care plan meeting before transition to </a:t>
            </a:r>
            <a:r>
              <a:rPr lang="en-GB" dirty="0" err="1"/>
              <a:t>milddle</a:t>
            </a:r>
            <a:r>
              <a:rPr lang="en-GB" dirty="0"/>
              <a:t> school</a:t>
            </a:r>
          </a:p>
        </p:txBody>
      </p:sp>
      <p:pic>
        <p:nvPicPr>
          <p:cNvPr id="7170" name="Picture 2" descr="See the source image">
            <a:hlinkClick r:id="rId4"/>
            <a:extLst>
              <a:ext uri="{FF2B5EF4-FFF2-40B4-BE49-F238E27FC236}">
                <a16:creationId xmlns:a16="http://schemas.microsoft.com/office/drawing/2014/main" id="{9CF781C8-6AAE-4426-B5FB-C2A9B487A34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35231" y="4368306"/>
            <a:ext cx="1143623" cy="87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315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a:spLocks/>
          </p:cNvSpPr>
          <p:nvPr/>
        </p:nvSpPr>
        <p:spPr>
          <a:xfrm>
            <a:off x="1135706" y="1763232"/>
            <a:ext cx="6988335" cy="4252086"/>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spcBef>
                <a:spcPts val="0"/>
              </a:spcBef>
              <a:buFont typeface="Wingdings" panose="05000000000000000000" pitchFamily="2" charset="2"/>
              <a:buChar char="Ø"/>
            </a:pPr>
            <a:r>
              <a:rPr lang="en-GB" sz="1600" dirty="0"/>
              <a:t>Pupils with medical needs will be provided with a detailed Health Care Plan compiled by the school nurse in partnership with the school, parents and if appropriate, the pupil.</a:t>
            </a:r>
          </a:p>
          <a:p>
            <a:pPr marL="0" indent="0">
              <a:spcBef>
                <a:spcPts val="0"/>
              </a:spcBef>
              <a:buNone/>
            </a:pPr>
            <a:endParaRPr lang="en-GB" sz="1600" dirty="0"/>
          </a:p>
          <a:p>
            <a:pPr>
              <a:spcBef>
                <a:spcPts val="0"/>
              </a:spcBef>
              <a:buFont typeface="Wingdings" panose="05000000000000000000" pitchFamily="2" charset="2"/>
              <a:buChar char="Ø"/>
            </a:pPr>
            <a:r>
              <a:rPr lang="en-GB" sz="1600" dirty="0"/>
              <a:t>As a staff, we have regular first aid training, including the use of   epi-pens.</a:t>
            </a:r>
          </a:p>
          <a:p>
            <a:pPr>
              <a:spcBef>
                <a:spcPts val="0"/>
              </a:spcBef>
              <a:buFont typeface="Wingdings" panose="05000000000000000000" pitchFamily="2" charset="2"/>
              <a:buChar char="Ø"/>
            </a:pPr>
            <a:endParaRPr lang="en-GB" sz="1600" dirty="0"/>
          </a:p>
          <a:p>
            <a:pPr>
              <a:spcBef>
                <a:spcPts val="0"/>
              </a:spcBef>
              <a:buFont typeface="Wingdings" panose="05000000000000000000" pitchFamily="2" charset="2"/>
              <a:buChar char="Ø"/>
            </a:pPr>
            <a:r>
              <a:rPr lang="en-GB" sz="1600" dirty="0"/>
              <a:t>Medicine administration procedures adhere to the LA policy and DfE guidelines included within </a:t>
            </a:r>
            <a:r>
              <a:rPr lang="en-GB" sz="1600" b="1" dirty="0">
                <a:hlinkClick r:id="rId2"/>
              </a:rPr>
              <a:t>Supporting Children at School with Medical Conditions (DfE 2014)</a:t>
            </a:r>
            <a:endParaRPr lang="en-GB" sz="1600" b="1" dirty="0"/>
          </a:p>
          <a:p>
            <a:pPr>
              <a:spcBef>
                <a:spcPts val="0"/>
              </a:spcBef>
              <a:buFont typeface="Wingdings" panose="05000000000000000000" pitchFamily="2" charset="2"/>
              <a:buChar char="Ø"/>
            </a:pPr>
            <a:endParaRPr lang="en-GB" sz="1600" b="1" dirty="0"/>
          </a:p>
          <a:p>
            <a:pPr>
              <a:spcBef>
                <a:spcPts val="0"/>
              </a:spcBef>
              <a:buFont typeface="Wingdings" panose="05000000000000000000" pitchFamily="2" charset="2"/>
              <a:buChar char="Ø"/>
            </a:pPr>
            <a:r>
              <a:rPr lang="en-GB" sz="1600" dirty="0"/>
              <a:t>All parents are required to give signed permission for the administration of medicines. </a:t>
            </a:r>
          </a:p>
          <a:p>
            <a:pPr>
              <a:spcBef>
                <a:spcPts val="0"/>
              </a:spcBef>
              <a:buFont typeface="Wingdings" panose="05000000000000000000" pitchFamily="2" charset="2"/>
              <a:buChar char="Ø"/>
            </a:pPr>
            <a:endParaRPr lang="en-GB" sz="1600" dirty="0"/>
          </a:p>
          <a:p>
            <a:pPr>
              <a:spcBef>
                <a:spcPts val="0"/>
              </a:spcBef>
              <a:buFont typeface="Wingdings" panose="05000000000000000000" pitchFamily="2" charset="2"/>
              <a:buChar char="Ø"/>
            </a:pPr>
            <a:r>
              <a:rPr lang="en-GB" sz="1600" dirty="0"/>
              <a:t>The office holds detailed records of medicines that have been administered each day.</a:t>
            </a:r>
            <a:endParaRPr lang="en-GB" sz="1600" b="1" dirty="0"/>
          </a:p>
        </p:txBody>
      </p:sp>
      <p:pic>
        <p:nvPicPr>
          <p:cNvPr id="2" name="Picture 2">
            <a:extLst>
              <a:ext uri="{FF2B5EF4-FFF2-40B4-BE49-F238E27FC236}">
                <a16:creationId xmlns:a16="http://schemas.microsoft.com/office/drawing/2014/main" id="{93FA18C2-0ED0-4AD7-A5EF-91C685F62AE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4" action="ppaction://hlinksldjump" highlightClick="1"/>
            <a:extLst>
              <a:ext uri="{FF2B5EF4-FFF2-40B4-BE49-F238E27FC236}">
                <a16:creationId xmlns:a16="http://schemas.microsoft.com/office/drawing/2014/main" id="{4F1ED3B5-4113-420E-988E-113FE6229C00}"/>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99E94500-00BC-4445-9E3D-2548CA39A114}"/>
              </a:ext>
            </a:extLst>
          </p:cNvPr>
          <p:cNvSpPr/>
          <p:nvPr/>
        </p:nvSpPr>
        <p:spPr>
          <a:xfrm>
            <a:off x="399686" y="446088"/>
            <a:ext cx="8460377" cy="8882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you support my child’s medical needs?</a:t>
            </a:r>
          </a:p>
        </p:txBody>
      </p:sp>
    </p:spTree>
    <p:extLst>
      <p:ext uri="{BB962C8B-B14F-4D97-AF65-F5344CB8AC3E}">
        <p14:creationId xmlns:p14="http://schemas.microsoft.com/office/powerpoint/2010/main" val="347860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910E6AC0-FBF4-455E-AB51-5717CCC2582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663B0385-51E4-457F-B0E0-CE40198BF46F}"/>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7">
            <a:extLst>
              <a:ext uri="{FF2B5EF4-FFF2-40B4-BE49-F238E27FC236}">
                <a16:creationId xmlns:a16="http://schemas.microsoft.com/office/drawing/2014/main" id="{6781687A-5BFC-4239-8815-AE963DC19EBC}"/>
              </a:ext>
            </a:extLst>
          </p:cNvPr>
          <p:cNvSpPr/>
          <p:nvPr/>
        </p:nvSpPr>
        <p:spPr>
          <a:xfrm>
            <a:off x="399686" y="446088"/>
            <a:ext cx="8460377" cy="8882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are the school’s resources allocated and matched to children’s special educational needs?</a:t>
            </a:r>
          </a:p>
        </p:txBody>
      </p:sp>
      <p:sp>
        <p:nvSpPr>
          <p:cNvPr id="16" name="Text Placeholder 6">
            <a:extLst>
              <a:ext uri="{FF2B5EF4-FFF2-40B4-BE49-F238E27FC236}">
                <a16:creationId xmlns:a16="http://schemas.microsoft.com/office/drawing/2014/main" id="{3CD707E5-F785-48B3-AA61-4E09BC0F0C37}"/>
              </a:ext>
            </a:extLst>
          </p:cNvPr>
          <p:cNvSpPr txBox="1">
            <a:spLocks/>
          </p:cNvSpPr>
          <p:nvPr/>
        </p:nvSpPr>
        <p:spPr>
          <a:xfrm>
            <a:off x="473198" y="1763231"/>
            <a:ext cx="3866328" cy="389658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The school receives funding to respond to the needs of pupils with SEN from a number of sources: </a:t>
            </a:r>
          </a:p>
          <a:p>
            <a:pPr>
              <a:buFont typeface="Wingdings" panose="05000000000000000000" pitchFamily="2" charset="2"/>
              <a:buChar char="Ø"/>
            </a:pPr>
            <a:r>
              <a:rPr lang="en-GB" sz="1400" dirty="0"/>
              <a:t>A proportion of the funds allocated per pupil to the school to provide for their education– all pupils; </a:t>
            </a:r>
          </a:p>
          <a:p>
            <a:pPr>
              <a:buFont typeface="Wingdings" panose="05000000000000000000" pitchFamily="2" charset="2"/>
              <a:buChar char="Ø"/>
            </a:pPr>
            <a:r>
              <a:rPr lang="en-GB" sz="1400" dirty="0"/>
              <a:t>The Notional SEN budget: </a:t>
            </a:r>
          </a:p>
          <a:p>
            <a:pPr>
              <a:buFont typeface="Wingdings" panose="05000000000000000000" pitchFamily="2" charset="2"/>
              <a:buChar char="Ø"/>
            </a:pPr>
            <a:r>
              <a:rPr lang="en-GB" sz="1400" dirty="0"/>
              <a:t>The Pupil Premium funding for pupils who meet certain criteria. </a:t>
            </a:r>
          </a:p>
          <a:p>
            <a:pPr>
              <a:buFont typeface="Wingdings" panose="05000000000000000000" pitchFamily="2" charset="2"/>
              <a:buChar char="Ø"/>
            </a:pPr>
            <a:r>
              <a:rPr lang="en-GB" sz="1400" dirty="0"/>
              <a:t>In addition, for those pupils with the most complex needs, the school may be allocated Additional Educational Needs funding. </a:t>
            </a:r>
          </a:p>
          <a:p>
            <a:pPr>
              <a:spcBef>
                <a:spcPts val="0"/>
              </a:spcBef>
              <a:buFont typeface="Wingdings" panose="05000000000000000000" pitchFamily="2" charset="2"/>
              <a:buChar char="Ø"/>
            </a:pPr>
            <a:endParaRPr lang="en-GB" sz="1050" dirty="0"/>
          </a:p>
        </p:txBody>
      </p:sp>
      <p:sp>
        <p:nvSpPr>
          <p:cNvPr id="20" name="Text Placeholder 6">
            <a:extLst>
              <a:ext uri="{FF2B5EF4-FFF2-40B4-BE49-F238E27FC236}">
                <a16:creationId xmlns:a16="http://schemas.microsoft.com/office/drawing/2014/main" id="{B110C25B-9156-411F-BFCD-43EEDDC891A9}"/>
              </a:ext>
            </a:extLst>
          </p:cNvPr>
          <p:cNvSpPr txBox="1">
            <a:spLocks/>
          </p:cNvSpPr>
          <p:nvPr/>
        </p:nvSpPr>
        <p:spPr>
          <a:xfrm>
            <a:off x="5024639" y="1759654"/>
            <a:ext cx="3835424" cy="389658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Funding is used to provide the equipment and facilities to support pupils with special educational needs and disabilities through: </a:t>
            </a:r>
          </a:p>
          <a:p>
            <a:pPr>
              <a:buFont typeface="Wingdings" panose="05000000000000000000" pitchFamily="2" charset="2"/>
              <a:buChar char="Ø"/>
            </a:pPr>
            <a:r>
              <a:rPr lang="en-GB" sz="1400" dirty="0"/>
              <a:t>In-class and small group support from teaching assistants </a:t>
            </a:r>
          </a:p>
          <a:p>
            <a:pPr>
              <a:buFont typeface="Wingdings" panose="05000000000000000000" pitchFamily="2" charset="2"/>
              <a:buChar char="Ø"/>
            </a:pPr>
            <a:r>
              <a:rPr lang="en-GB" sz="1400" dirty="0"/>
              <a:t>e.g. nurture or social groups, literacy and numeracy support </a:t>
            </a:r>
          </a:p>
          <a:p>
            <a:pPr>
              <a:buFont typeface="Wingdings" panose="05000000000000000000" pitchFamily="2" charset="2"/>
              <a:buChar char="Ø"/>
            </a:pPr>
            <a:r>
              <a:rPr lang="en-GB" sz="1400" dirty="0"/>
              <a:t>Specialist support from teachers e.g. 1:1 tuition </a:t>
            </a:r>
          </a:p>
          <a:p>
            <a:pPr>
              <a:buFont typeface="Wingdings" panose="05000000000000000000" pitchFamily="2" charset="2"/>
              <a:buChar char="Ø"/>
            </a:pPr>
            <a:r>
              <a:rPr lang="en-GB" sz="1400" dirty="0"/>
              <a:t>Bought in support from external agencies </a:t>
            </a:r>
            <a:r>
              <a:rPr lang="en-GB" sz="1400" dirty="0" err="1"/>
              <a:t>e.g</a:t>
            </a:r>
            <a:r>
              <a:rPr lang="en-GB" sz="1400" dirty="0"/>
              <a:t> speech and language support. </a:t>
            </a:r>
          </a:p>
          <a:p>
            <a:pPr>
              <a:buFont typeface="Wingdings" panose="05000000000000000000" pitchFamily="2" charset="2"/>
              <a:buChar char="Ø"/>
            </a:pPr>
            <a:r>
              <a:rPr lang="en-GB" sz="1400" dirty="0"/>
              <a:t>Parent workshops, provision of specialist resources e.g. assessment soft-ware or CPD (staff development) relating to SEN for staff </a:t>
            </a:r>
          </a:p>
          <a:p>
            <a:pPr>
              <a:buFont typeface="Wingdings" panose="05000000000000000000" pitchFamily="2" charset="2"/>
              <a:buChar char="Ø"/>
            </a:pPr>
            <a:endParaRPr lang="en-GB" sz="1050" dirty="0"/>
          </a:p>
        </p:txBody>
      </p:sp>
    </p:spTree>
    <p:extLst>
      <p:ext uri="{BB962C8B-B14F-4D97-AF65-F5344CB8AC3E}">
        <p14:creationId xmlns:p14="http://schemas.microsoft.com/office/powerpoint/2010/main" val="370215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a:extLst>
              <a:ext uri="{FF2B5EF4-FFF2-40B4-BE49-F238E27FC236}">
                <a16:creationId xmlns:a16="http://schemas.microsoft.com/office/drawing/2014/main" id="{6516E997-44C1-4FFE-B66D-14A9B95F7CCC}"/>
              </a:ext>
            </a:extLst>
          </p:cNvPr>
          <p:cNvSpPr txBox="1">
            <a:spLocks/>
          </p:cNvSpPr>
          <p:nvPr/>
        </p:nvSpPr>
        <p:spPr>
          <a:xfrm>
            <a:off x="399686" y="1590492"/>
            <a:ext cx="4544273" cy="210776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In the last four years, school staff have received a range of training at three levels;  </a:t>
            </a:r>
          </a:p>
          <a:p>
            <a:pPr>
              <a:buFont typeface="Wingdings" panose="05000000000000000000" pitchFamily="2" charset="2"/>
              <a:buChar char="Ø"/>
            </a:pPr>
            <a:r>
              <a:rPr lang="en-GB" sz="1400" b="1" dirty="0"/>
              <a:t>Awareness, Enhanced and Specialist. </a:t>
            </a:r>
            <a:r>
              <a:rPr lang="en-GB" sz="1400" dirty="0"/>
              <a:t> </a:t>
            </a:r>
          </a:p>
          <a:p>
            <a:pPr>
              <a:buFont typeface="Wingdings" panose="05000000000000000000" pitchFamily="2" charset="2"/>
              <a:buChar char="Ø"/>
            </a:pPr>
            <a:r>
              <a:rPr lang="en-GB" sz="1400" dirty="0"/>
              <a:t>The Governor with specific responsibility for SEN, Mrs M Coutouvidis has completed the SEN Governor training and regularly meets with the SENCo. </a:t>
            </a:r>
          </a:p>
        </p:txBody>
      </p:sp>
      <p:sp>
        <p:nvSpPr>
          <p:cNvPr id="9" name="Rounded Rectangle 7">
            <a:extLst>
              <a:ext uri="{FF2B5EF4-FFF2-40B4-BE49-F238E27FC236}">
                <a16:creationId xmlns:a16="http://schemas.microsoft.com/office/drawing/2014/main" id="{5254759D-A591-4D31-BDE0-BFDECC8597AA}"/>
              </a:ext>
            </a:extLst>
          </p:cNvPr>
          <p:cNvSpPr/>
          <p:nvPr/>
        </p:nvSpPr>
        <p:spPr>
          <a:xfrm>
            <a:off x="399686" y="446088"/>
            <a:ext cx="8460377" cy="88827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training have staff supporting SEN had or what training are they having?</a:t>
            </a:r>
          </a:p>
        </p:txBody>
      </p:sp>
      <p:sp>
        <p:nvSpPr>
          <p:cNvPr id="11" name="Text Placeholder 6">
            <a:extLst>
              <a:ext uri="{FF2B5EF4-FFF2-40B4-BE49-F238E27FC236}">
                <a16:creationId xmlns:a16="http://schemas.microsoft.com/office/drawing/2014/main" id="{C7447641-76B2-4803-B9E5-762709442C9B}"/>
              </a:ext>
            </a:extLst>
          </p:cNvPr>
          <p:cNvSpPr txBox="1">
            <a:spLocks/>
          </p:cNvSpPr>
          <p:nvPr/>
        </p:nvSpPr>
        <p:spPr>
          <a:xfrm>
            <a:off x="399686" y="4256113"/>
            <a:ext cx="4544272" cy="2284084"/>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b="1" dirty="0"/>
              <a:t>Awareness </a:t>
            </a:r>
            <a:r>
              <a:rPr lang="en-GB" sz="1400" dirty="0"/>
              <a:t>training has been provided to staff on: </a:t>
            </a:r>
          </a:p>
          <a:p>
            <a:pPr>
              <a:buFont typeface="Wingdings" panose="05000000000000000000" pitchFamily="2" charset="2"/>
              <a:buChar char="Ø"/>
            </a:pPr>
            <a:r>
              <a:rPr lang="en-GB" sz="1400" dirty="0"/>
              <a:t>Supporting pupils with a diagnosis of dyslexia or who are on the autistic spectrum or have speech, language and communication difficulties. </a:t>
            </a:r>
          </a:p>
          <a:p>
            <a:pPr>
              <a:buFont typeface="Wingdings" panose="05000000000000000000" pitchFamily="2" charset="2"/>
              <a:buChar char="Ø"/>
            </a:pPr>
            <a:r>
              <a:rPr lang="en-GB" sz="1400" dirty="0"/>
              <a:t>Supporting children with PDA, an Autism Spectrum Disorder</a:t>
            </a:r>
          </a:p>
          <a:p>
            <a:pPr>
              <a:buFont typeface="Wingdings" panose="05000000000000000000" pitchFamily="2" charset="2"/>
              <a:buChar char="Ø"/>
            </a:pPr>
            <a:r>
              <a:rPr lang="en-GB" sz="1400" dirty="0"/>
              <a:t>Most staff and some governors of the school have completed Dyslexia IDP training. </a:t>
            </a:r>
          </a:p>
          <a:p>
            <a:pPr marL="0" indent="0">
              <a:buNone/>
            </a:pPr>
            <a:endParaRPr lang="en-GB" sz="1400" dirty="0"/>
          </a:p>
        </p:txBody>
      </p:sp>
      <p:sp>
        <p:nvSpPr>
          <p:cNvPr id="15" name="Text Placeholder 6">
            <a:extLst>
              <a:ext uri="{FF2B5EF4-FFF2-40B4-BE49-F238E27FC236}">
                <a16:creationId xmlns:a16="http://schemas.microsoft.com/office/drawing/2014/main" id="{9BE0AC61-1C5E-433D-B421-7D58F065DBCF}"/>
              </a:ext>
            </a:extLst>
          </p:cNvPr>
          <p:cNvSpPr txBox="1">
            <a:spLocks/>
          </p:cNvSpPr>
          <p:nvPr/>
        </p:nvSpPr>
        <p:spPr>
          <a:xfrm>
            <a:off x="6752293" y="1583323"/>
            <a:ext cx="3090016" cy="2114938"/>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b="1" dirty="0"/>
              <a:t>Enhanced </a:t>
            </a:r>
            <a:r>
              <a:rPr lang="en-GB" sz="1400" dirty="0"/>
              <a:t>training has been provided to Teaching Assistants (TA) and the SENCo on: </a:t>
            </a:r>
          </a:p>
          <a:p>
            <a:pPr>
              <a:buFont typeface="Wingdings" panose="05000000000000000000" pitchFamily="2" charset="2"/>
              <a:buChar char="Ø"/>
            </a:pPr>
            <a:r>
              <a:rPr lang="en-GB" sz="1400" dirty="0"/>
              <a:t>Leading a nurture Group, Fischer Family Trust Literacy training, counselling training. </a:t>
            </a:r>
          </a:p>
          <a:p>
            <a:pPr>
              <a:buFont typeface="Wingdings" panose="05000000000000000000" pitchFamily="2" charset="2"/>
              <a:buChar char="Ø"/>
            </a:pPr>
            <a:r>
              <a:rPr lang="en-GB" sz="1400" dirty="0"/>
              <a:t>Attendance at the termly SENCo Update. </a:t>
            </a:r>
          </a:p>
          <a:p>
            <a:pPr marL="0" indent="0">
              <a:buNone/>
            </a:pPr>
            <a:endParaRPr lang="en-GB" sz="1400" dirty="0"/>
          </a:p>
        </p:txBody>
      </p:sp>
      <p:sp>
        <p:nvSpPr>
          <p:cNvPr id="17" name="Text Placeholder 6">
            <a:extLst>
              <a:ext uri="{FF2B5EF4-FFF2-40B4-BE49-F238E27FC236}">
                <a16:creationId xmlns:a16="http://schemas.microsoft.com/office/drawing/2014/main" id="{BFECA8EC-58B7-459B-A6DE-6E91A07AC6EB}"/>
              </a:ext>
            </a:extLst>
          </p:cNvPr>
          <p:cNvSpPr txBox="1">
            <a:spLocks/>
          </p:cNvSpPr>
          <p:nvPr/>
        </p:nvSpPr>
        <p:spPr>
          <a:xfrm>
            <a:off x="6752293" y="4256112"/>
            <a:ext cx="3090016" cy="2284083"/>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b="1" dirty="0"/>
              <a:t>Specialist </a:t>
            </a:r>
            <a:r>
              <a:rPr lang="en-GB" sz="1400" dirty="0"/>
              <a:t>training provided to the SENCo : </a:t>
            </a:r>
          </a:p>
          <a:p>
            <a:pPr>
              <a:buFont typeface="Wingdings" panose="05000000000000000000" pitchFamily="2" charset="2"/>
              <a:buChar char="Ø"/>
            </a:pPr>
            <a:r>
              <a:rPr lang="en-GB" sz="1400" dirty="0"/>
              <a:t>The school has regular visits from SENIS specialist teachers who provide advice to support individual pupils. </a:t>
            </a:r>
          </a:p>
          <a:p>
            <a:pPr marL="0" indent="0">
              <a:buNone/>
            </a:pPr>
            <a:endParaRPr lang="en-GB" sz="1400" dirty="0"/>
          </a:p>
        </p:txBody>
      </p:sp>
      <p:sp>
        <p:nvSpPr>
          <p:cNvPr id="19" name="Action Button: Return 18">
            <a:hlinkClick r:id="rId2" action="ppaction://hlinksldjump" highlightClick="1"/>
            <a:extLst>
              <a:ext uri="{FF2B5EF4-FFF2-40B4-BE49-F238E27FC236}">
                <a16:creationId xmlns:a16="http://schemas.microsoft.com/office/drawing/2014/main" id="{F37DD2B3-163F-4487-8625-26642858558D}"/>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8143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CEF0017C-60DA-48D6-ACB2-B950E701F27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6">
            <a:extLst>
              <a:ext uri="{FF2B5EF4-FFF2-40B4-BE49-F238E27FC236}">
                <a16:creationId xmlns:a16="http://schemas.microsoft.com/office/drawing/2014/main" id="{25D53BB8-E281-402E-9787-8F61F5FEDDFF}"/>
              </a:ext>
            </a:extLst>
          </p:cNvPr>
          <p:cNvSpPr>
            <a:spLocks noGrp="1"/>
          </p:cNvSpPr>
          <p:nvPr>
            <p:ph type="body" sz="half" idx="2"/>
          </p:nvPr>
        </p:nvSpPr>
        <p:spPr>
          <a:xfrm>
            <a:off x="399686" y="1598613"/>
            <a:ext cx="8460377" cy="661261"/>
          </a:xfr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a:bodyPr>
          <a:lstStyle/>
          <a:p>
            <a:pPr algn="ctr"/>
            <a:r>
              <a:rPr lang="en-GB" sz="1600" dirty="0"/>
              <a:t>At Barlaston, we value all of God’s children, and through our Christian values and vision, aim to enable EVERY child to flourish</a:t>
            </a:r>
          </a:p>
        </p:txBody>
      </p:sp>
      <p:sp>
        <p:nvSpPr>
          <p:cNvPr id="12" name="Rounded Rectangle 7">
            <a:extLst>
              <a:ext uri="{FF2B5EF4-FFF2-40B4-BE49-F238E27FC236}">
                <a16:creationId xmlns:a16="http://schemas.microsoft.com/office/drawing/2014/main" id="{4438611C-189C-4A99-992A-D70E6AA3C487}"/>
              </a:ext>
            </a:extLst>
          </p:cNvPr>
          <p:cNvSpPr/>
          <p:nvPr/>
        </p:nvSpPr>
        <p:spPr>
          <a:xfrm>
            <a:off x="399686" y="446088"/>
            <a:ext cx="8460377" cy="888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does Barlaston aim to do?</a:t>
            </a:r>
          </a:p>
        </p:txBody>
      </p:sp>
      <p:sp>
        <p:nvSpPr>
          <p:cNvPr id="14" name="Text Placeholder 6">
            <a:extLst>
              <a:ext uri="{FF2B5EF4-FFF2-40B4-BE49-F238E27FC236}">
                <a16:creationId xmlns:a16="http://schemas.microsoft.com/office/drawing/2014/main" id="{B75CE59F-6805-4E2B-9D49-B1AD41150D0C}"/>
              </a:ext>
            </a:extLst>
          </p:cNvPr>
          <p:cNvSpPr txBox="1">
            <a:spLocks/>
          </p:cNvSpPr>
          <p:nvPr/>
        </p:nvSpPr>
        <p:spPr>
          <a:xfrm>
            <a:off x="399686" y="4090627"/>
            <a:ext cx="4229064" cy="2284047"/>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chor="ctr" anchorCtr="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sz="1600" dirty="0"/>
              <a:t>Mrs E Haddrell is the school </a:t>
            </a:r>
            <a:r>
              <a:rPr lang="en-GB" sz="1600" dirty="0" err="1" smtClean="0"/>
              <a:t>SENCo</a:t>
            </a:r>
            <a:endParaRPr lang="en-GB" sz="1600" dirty="0" smtClean="0"/>
          </a:p>
          <a:p>
            <a:pPr algn="ctr"/>
            <a:endParaRPr lang="en-GB" sz="1600" dirty="0"/>
          </a:p>
          <a:p>
            <a:pPr algn="ctr"/>
            <a:r>
              <a:rPr lang="en-GB" sz="1600" dirty="0" smtClean="0"/>
              <a:t>Mrs  M Coutouvidis is the Link SEN Governor</a:t>
            </a:r>
            <a:endParaRPr lang="en-GB" sz="1600" dirty="0"/>
          </a:p>
          <a:p>
            <a:pPr algn="ctr"/>
            <a:endParaRPr lang="en-GB" sz="1600" dirty="0"/>
          </a:p>
        </p:txBody>
      </p:sp>
      <p:sp>
        <p:nvSpPr>
          <p:cNvPr id="15" name="Rounded Rectangle 16">
            <a:extLst>
              <a:ext uri="{FF2B5EF4-FFF2-40B4-BE49-F238E27FC236}">
                <a16:creationId xmlns:a16="http://schemas.microsoft.com/office/drawing/2014/main" id="{3F52CD73-3753-4841-AD0F-08AA66141B5C}"/>
              </a:ext>
            </a:extLst>
          </p:cNvPr>
          <p:cNvSpPr/>
          <p:nvPr/>
        </p:nvSpPr>
        <p:spPr>
          <a:xfrm>
            <a:off x="399686" y="2793498"/>
            <a:ext cx="423131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Special Educational Needs Team</a:t>
            </a:r>
          </a:p>
        </p:txBody>
      </p:sp>
      <p:sp>
        <p:nvSpPr>
          <p:cNvPr id="7" name="Rounded Rectangle 16">
            <a:extLst>
              <a:ext uri="{FF2B5EF4-FFF2-40B4-BE49-F238E27FC236}">
                <a16:creationId xmlns:a16="http://schemas.microsoft.com/office/drawing/2014/main" id="{8E021D0A-B4CB-44AE-A494-A0845D5C0686}"/>
              </a:ext>
            </a:extLst>
          </p:cNvPr>
          <p:cNvSpPr/>
          <p:nvPr/>
        </p:nvSpPr>
        <p:spPr>
          <a:xfrm>
            <a:off x="5009786" y="2793498"/>
            <a:ext cx="3850277"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Information on the Local Authority’s Local Offer can be found at: </a:t>
            </a:r>
          </a:p>
          <a:p>
            <a:pPr algn="ctr"/>
            <a:r>
              <a:rPr lang="en-GB" dirty="0"/>
              <a:t>	</a:t>
            </a:r>
          </a:p>
        </p:txBody>
      </p:sp>
      <p:sp>
        <p:nvSpPr>
          <p:cNvPr id="8" name="Rectangle 7">
            <a:extLst>
              <a:ext uri="{FF2B5EF4-FFF2-40B4-BE49-F238E27FC236}">
                <a16:creationId xmlns:a16="http://schemas.microsoft.com/office/drawing/2014/main" id="{E4761C30-8375-401C-90BB-0830149EC7EF}"/>
              </a:ext>
            </a:extLst>
          </p:cNvPr>
          <p:cNvSpPr/>
          <p:nvPr/>
        </p:nvSpPr>
        <p:spPr>
          <a:xfrm>
            <a:off x="5009786" y="4088675"/>
            <a:ext cx="3850277" cy="2285999"/>
          </a:xfrm>
          <a:prstGeom prst="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9" name="Action Button: Information 19">
            <a:hlinkClick r:id="rId3" highlightClick="1"/>
            <a:extLst>
              <a:ext uri="{FF2B5EF4-FFF2-40B4-BE49-F238E27FC236}">
                <a16:creationId xmlns:a16="http://schemas.microsoft.com/office/drawing/2014/main" id="{CCA20254-DBAC-4BC7-B64F-8D2333052E3E}"/>
              </a:ext>
            </a:extLst>
          </p:cNvPr>
          <p:cNvSpPr/>
          <p:nvPr/>
        </p:nvSpPr>
        <p:spPr>
          <a:xfrm>
            <a:off x="5590974" y="4244293"/>
            <a:ext cx="2649200" cy="859583"/>
          </a:xfrm>
          <a:prstGeom prst="actionButtonInformation">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Staffordshire Connects Local Offer (click to follow link)</a:t>
            </a:r>
          </a:p>
        </p:txBody>
      </p:sp>
      <p:sp>
        <p:nvSpPr>
          <p:cNvPr id="13" name="Text Placeholder 6">
            <a:extLst>
              <a:ext uri="{FF2B5EF4-FFF2-40B4-BE49-F238E27FC236}">
                <a16:creationId xmlns:a16="http://schemas.microsoft.com/office/drawing/2014/main" id="{32DB1F1A-23B6-4BAA-9FB0-2CF949D85A28}"/>
              </a:ext>
            </a:extLst>
          </p:cNvPr>
          <p:cNvSpPr txBox="1">
            <a:spLocks/>
          </p:cNvSpPr>
          <p:nvPr/>
        </p:nvSpPr>
        <p:spPr>
          <a:xfrm>
            <a:off x="5172601" y="5325945"/>
            <a:ext cx="3485947" cy="91518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dirty="0"/>
              <a:t>Staffordshire Connects is the directory of wellbeing and support services, activities and events for all ages across Staffordshire and Stoke – on- Trent. Full details of the local offer can be found here.</a:t>
            </a:r>
            <a:endParaRPr lang="en-GB" sz="1600" dirty="0"/>
          </a:p>
        </p:txBody>
      </p:sp>
    </p:spTree>
    <p:extLst>
      <p:ext uri="{BB962C8B-B14F-4D97-AF65-F5344CB8AC3E}">
        <p14:creationId xmlns:p14="http://schemas.microsoft.com/office/powerpoint/2010/main" val="2108673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a:extLst>
              <a:ext uri="{FF2B5EF4-FFF2-40B4-BE49-F238E27FC236}">
                <a16:creationId xmlns:a16="http://schemas.microsoft.com/office/drawing/2014/main" id="{2F5495E8-D92A-4766-8B75-2BDC0E2E2880}"/>
              </a:ext>
            </a:extLst>
          </p:cNvPr>
          <p:cNvSpPr txBox="1">
            <a:spLocks/>
          </p:cNvSpPr>
          <p:nvPr/>
        </p:nvSpPr>
        <p:spPr>
          <a:xfrm>
            <a:off x="890536" y="2023562"/>
            <a:ext cx="4812840" cy="438834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In the last four years the following adaptations have been made to the school environment: </a:t>
            </a:r>
          </a:p>
          <a:p>
            <a:pPr>
              <a:buFont typeface="Wingdings" panose="05000000000000000000" pitchFamily="2" charset="2"/>
              <a:buChar char="Ø"/>
            </a:pPr>
            <a:r>
              <a:rPr lang="en-GB" sz="1400" dirty="0"/>
              <a:t>One toilet has been adapted to ensure accessibility for pupils with a disability. </a:t>
            </a:r>
          </a:p>
          <a:p>
            <a:pPr>
              <a:buFont typeface="Wingdings" panose="05000000000000000000" pitchFamily="2" charset="2"/>
              <a:buChar char="Ø"/>
            </a:pPr>
            <a:r>
              <a:rPr lang="en-GB" sz="1400" dirty="0"/>
              <a:t>Our Accessibility Plan, describing the actions taken to increase access to the environment, the curriculum and to printed information is available on the school website. </a:t>
            </a:r>
          </a:p>
          <a:p>
            <a:pPr>
              <a:buFont typeface="Wingdings" panose="05000000000000000000" pitchFamily="2" charset="2"/>
              <a:buChar char="Ø"/>
            </a:pPr>
            <a:r>
              <a:rPr lang="en-GB" sz="1400" dirty="0"/>
              <a:t>Staff room relocated to allow previous location to be used as accessible medical room.</a:t>
            </a:r>
          </a:p>
          <a:p>
            <a:pPr>
              <a:buFont typeface="Wingdings" panose="05000000000000000000" pitchFamily="2" charset="2"/>
              <a:buChar char="Ø"/>
            </a:pPr>
            <a:r>
              <a:rPr lang="en-GB" sz="1400" dirty="0"/>
              <a:t>Grassed area converted to a playground area with a soft surface to accommodate children for whom this is a need. </a:t>
            </a:r>
          </a:p>
          <a:p>
            <a:pPr>
              <a:buFont typeface="Wingdings" panose="05000000000000000000" pitchFamily="2" charset="2"/>
              <a:buChar char="Ø"/>
            </a:pPr>
            <a:r>
              <a:rPr lang="en-GB" sz="1400" dirty="0"/>
              <a:t>A new Nursery building has been constructed with fully accessible amenities, including open plan classroom, large disabled toilet, and ramped access to outside.</a:t>
            </a:r>
          </a:p>
          <a:p>
            <a:pPr>
              <a:buFont typeface="Wingdings" panose="05000000000000000000" pitchFamily="2" charset="2"/>
              <a:buChar char="Ø"/>
            </a:pPr>
            <a:endParaRPr lang="en-GB" sz="1400" dirty="0"/>
          </a:p>
        </p:txBody>
      </p:sp>
      <p:sp>
        <p:nvSpPr>
          <p:cNvPr id="7" name="Action Button: Return 6">
            <a:hlinkClick r:id="rId2" action="ppaction://hlinksldjump" highlightClick="1"/>
            <a:extLst>
              <a:ext uri="{FF2B5EF4-FFF2-40B4-BE49-F238E27FC236}">
                <a16:creationId xmlns:a16="http://schemas.microsoft.com/office/drawing/2014/main" id="{6E47E1BD-9348-4D2B-9B57-C28EA3D7E4E7}"/>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9" name="Rounded Rectangle 7">
            <a:extLst>
              <a:ext uri="{FF2B5EF4-FFF2-40B4-BE49-F238E27FC236}">
                <a16:creationId xmlns:a16="http://schemas.microsoft.com/office/drawing/2014/main" id="{67628B9D-E201-4152-8476-2114839CFB0F}"/>
              </a:ext>
            </a:extLst>
          </p:cNvPr>
          <p:cNvSpPr/>
          <p:nvPr/>
        </p:nvSpPr>
        <p:spPr>
          <a:xfrm>
            <a:off x="399686" y="446088"/>
            <a:ext cx="8460377" cy="8882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accessible is the school both indoors and outdoors?</a:t>
            </a:r>
          </a:p>
        </p:txBody>
      </p:sp>
      <p:pic>
        <p:nvPicPr>
          <p:cNvPr id="12290" name="Picture 2" descr="children with special needs animated - Clip Art Library">
            <a:extLst>
              <a:ext uri="{FF2B5EF4-FFF2-40B4-BE49-F238E27FC236}">
                <a16:creationId xmlns:a16="http://schemas.microsoft.com/office/drawing/2014/main" id="{F2CC6ECA-E7FE-458A-BCBF-C383A67DBB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4319" y="2928178"/>
            <a:ext cx="3623043" cy="2579115"/>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61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
          <p:cNvSpPr txBox="1">
            <a:spLocks/>
          </p:cNvSpPr>
          <p:nvPr/>
        </p:nvSpPr>
        <p:spPr>
          <a:xfrm>
            <a:off x="2714100" y="3098060"/>
            <a:ext cx="3381900" cy="1422362"/>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dirty="0"/>
              <a:t> Risk assessments are carried out and procedures are put in place to enable </a:t>
            </a:r>
            <a:r>
              <a:rPr lang="en-GB" b="1" dirty="0"/>
              <a:t>all </a:t>
            </a:r>
            <a:r>
              <a:rPr lang="en-GB" dirty="0"/>
              <a:t>children to participate in </a:t>
            </a:r>
            <a:r>
              <a:rPr lang="en-GB" b="1" dirty="0"/>
              <a:t>all </a:t>
            </a:r>
            <a:r>
              <a:rPr lang="en-GB" dirty="0"/>
              <a:t>school activities</a:t>
            </a:r>
          </a:p>
          <a:p>
            <a:pPr algn="ctr"/>
            <a:endParaRPr lang="en-GB" dirty="0"/>
          </a:p>
        </p:txBody>
      </p:sp>
      <p:pic>
        <p:nvPicPr>
          <p:cNvPr id="2" name="Picture 2">
            <a:extLst>
              <a:ext uri="{FF2B5EF4-FFF2-40B4-BE49-F238E27FC236}">
                <a16:creationId xmlns:a16="http://schemas.microsoft.com/office/drawing/2014/main" id="{C3247363-0A67-4B0C-94D1-D4C790D2953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E4541F6F-CE00-4EE9-B0EC-DC24F0D24F94}"/>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7">
            <a:extLst>
              <a:ext uri="{FF2B5EF4-FFF2-40B4-BE49-F238E27FC236}">
                <a16:creationId xmlns:a16="http://schemas.microsoft.com/office/drawing/2014/main" id="{A5D19342-8343-488F-9287-3D77657842C8}"/>
              </a:ext>
            </a:extLst>
          </p:cNvPr>
          <p:cNvSpPr/>
          <p:nvPr/>
        </p:nvSpPr>
        <p:spPr>
          <a:xfrm>
            <a:off x="399686" y="446088"/>
            <a:ext cx="8460377" cy="8882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my child be included in activities outside the school classroom including school trips?</a:t>
            </a:r>
          </a:p>
        </p:txBody>
      </p:sp>
      <p:sp>
        <p:nvSpPr>
          <p:cNvPr id="13" name="Text Placeholder 6">
            <a:extLst>
              <a:ext uri="{FF2B5EF4-FFF2-40B4-BE49-F238E27FC236}">
                <a16:creationId xmlns:a16="http://schemas.microsoft.com/office/drawing/2014/main" id="{78DA28FA-C021-4C23-8075-DBEC1AB94D53}"/>
              </a:ext>
            </a:extLst>
          </p:cNvPr>
          <p:cNvSpPr txBox="1">
            <a:spLocks/>
          </p:cNvSpPr>
          <p:nvPr/>
        </p:nvSpPr>
        <p:spPr>
          <a:xfrm>
            <a:off x="2714100" y="1878777"/>
            <a:ext cx="3381900" cy="755935"/>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dirty="0"/>
              <a:t>Care plans are adapted as necessary</a:t>
            </a:r>
          </a:p>
        </p:txBody>
      </p:sp>
      <p:sp>
        <p:nvSpPr>
          <p:cNvPr id="25" name="Text Placeholder 6">
            <a:extLst>
              <a:ext uri="{FF2B5EF4-FFF2-40B4-BE49-F238E27FC236}">
                <a16:creationId xmlns:a16="http://schemas.microsoft.com/office/drawing/2014/main" id="{5D90C8BF-05DD-474D-9BCF-B95B8C9E6925}"/>
              </a:ext>
            </a:extLst>
          </p:cNvPr>
          <p:cNvSpPr txBox="1">
            <a:spLocks/>
          </p:cNvSpPr>
          <p:nvPr/>
        </p:nvSpPr>
        <p:spPr>
          <a:xfrm>
            <a:off x="2714100" y="4983770"/>
            <a:ext cx="3381900" cy="1238965"/>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dirty="0"/>
              <a:t>Parents of children with medical conditions may be asked to accompany their child</a:t>
            </a:r>
          </a:p>
        </p:txBody>
      </p:sp>
    </p:spTree>
    <p:extLst>
      <p:ext uri="{BB962C8B-B14F-4D97-AF65-F5344CB8AC3E}">
        <p14:creationId xmlns:p14="http://schemas.microsoft.com/office/powerpoint/2010/main" val="1103685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a:spLocks/>
          </p:cNvSpPr>
          <p:nvPr/>
        </p:nvSpPr>
        <p:spPr>
          <a:xfrm>
            <a:off x="1135706" y="1763232"/>
            <a:ext cx="6988335" cy="4376354"/>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Our vision and values are at the heart of all learning in our school and are used to offer a wide variety of pastoral support for pupils including: </a:t>
            </a:r>
          </a:p>
          <a:p>
            <a:pPr>
              <a:buFont typeface="Wingdings" panose="05000000000000000000" pitchFamily="2" charset="2"/>
              <a:buChar char="Ø"/>
            </a:pPr>
            <a:r>
              <a:rPr lang="en-GB" sz="1400" dirty="0"/>
              <a:t>Opportunities to build </a:t>
            </a:r>
            <a:r>
              <a:rPr lang="en-GB" sz="1400" dirty="0">
                <a:solidFill>
                  <a:schemeClr val="accent1"/>
                </a:solidFill>
              </a:rPr>
              <a:t>relationships</a:t>
            </a:r>
            <a:r>
              <a:rPr lang="en-GB" sz="1400" dirty="0"/>
              <a:t>, work with buddies and develop interpersonal skills in class. </a:t>
            </a:r>
          </a:p>
          <a:p>
            <a:pPr>
              <a:buFont typeface="Wingdings" panose="05000000000000000000" pitchFamily="2" charset="2"/>
              <a:buChar char="Ø"/>
            </a:pPr>
            <a:r>
              <a:rPr lang="en-GB" sz="1400" dirty="0">
                <a:solidFill>
                  <a:schemeClr val="accent1"/>
                </a:solidFill>
              </a:rPr>
              <a:t>Personal, Social, Health and Economic </a:t>
            </a:r>
            <a:r>
              <a:rPr lang="en-GB" sz="1400" dirty="0"/>
              <a:t>(</a:t>
            </a:r>
            <a:r>
              <a:rPr lang="en-GB" sz="1400" dirty="0">
                <a:solidFill>
                  <a:schemeClr val="accent1"/>
                </a:solidFill>
              </a:rPr>
              <a:t>PSHE</a:t>
            </a:r>
            <a:r>
              <a:rPr lang="en-GB" sz="1400" dirty="0"/>
              <a:t>) curriculum learning. </a:t>
            </a:r>
          </a:p>
          <a:p>
            <a:pPr>
              <a:buFont typeface="Wingdings" panose="05000000000000000000" pitchFamily="2" charset="2"/>
              <a:buChar char="Ø"/>
            </a:pPr>
            <a:r>
              <a:rPr lang="en-GB" sz="1400" dirty="0">
                <a:solidFill>
                  <a:schemeClr val="accent1"/>
                </a:solidFill>
              </a:rPr>
              <a:t>Pupil and Parent voice </a:t>
            </a:r>
            <a:r>
              <a:rPr lang="en-GB" sz="1400" dirty="0"/>
              <a:t>mechanisms e.g. open door policy, questionnaires and school council. </a:t>
            </a:r>
          </a:p>
          <a:p>
            <a:pPr>
              <a:buFont typeface="Wingdings" panose="05000000000000000000" pitchFamily="2" charset="2"/>
              <a:buChar char="Ø"/>
            </a:pPr>
            <a:r>
              <a:rPr lang="en-GB" sz="1400" dirty="0"/>
              <a:t>Small group </a:t>
            </a:r>
            <a:r>
              <a:rPr lang="en-GB" sz="1400" dirty="0">
                <a:solidFill>
                  <a:schemeClr val="accent1"/>
                </a:solidFill>
              </a:rPr>
              <a:t>interventions</a:t>
            </a:r>
            <a:r>
              <a:rPr lang="en-GB" sz="1400" dirty="0"/>
              <a:t> to support a pupil’s wellbeing, delivered to target pupils and groups. </a:t>
            </a:r>
          </a:p>
          <a:p>
            <a:pPr>
              <a:buFont typeface="Wingdings" panose="05000000000000000000" pitchFamily="2" charset="2"/>
              <a:buChar char="Ø"/>
            </a:pPr>
            <a:r>
              <a:rPr lang="en-GB" sz="1400" dirty="0"/>
              <a:t>Health and safety audits, e-safety training and Educational welfare audits are completed. </a:t>
            </a:r>
          </a:p>
          <a:p>
            <a:pPr>
              <a:buFont typeface="Wingdings" panose="05000000000000000000" pitchFamily="2" charset="2"/>
              <a:buChar char="Ø"/>
            </a:pPr>
            <a:r>
              <a:rPr lang="en-GB" sz="1400" dirty="0"/>
              <a:t>Closely working with other </a:t>
            </a:r>
            <a:r>
              <a:rPr lang="en-GB" sz="1400" dirty="0">
                <a:solidFill>
                  <a:schemeClr val="accent1"/>
                </a:solidFill>
              </a:rPr>
              <a:t>local support agencies</a:t>
            </a:r>
            <a:r>
              <a:rPr lang="en-GB" sz="1400" dirty="0"/>
              <a:t>, including Families First and the Safeguarding team to support pupils with social care needs. </a:t>
            </a:r>
          </a:p>
          <a:p>
            <a:pPr>
              <a:buFont typeface="Wingdings" panose="05000000000000000000" pitchFamily="2" charset="2"/>
              <a:buChar char="Ø"/>
            </a:pPr>
            <a:r>
              <a:rPr lang="en-GB" sz="1400" dirty="0">
                <a:solidFill>
                  <a:schemeClr val="accent1"/>
                </a:solidFill>
              </a:rPr>
              <a:t>Looked after children </a:t>
            </a:r>
            <a:r>
              <a:rPr lang="en-GB" sz="1400" dirty="0"/>
              <a:t>are supported through multi-agency meetings to support their social care.</a:t>
            </a:r>
          </a:p>
        </p:txBody>
      </p:sp>
      <p:pic>
        <p:nvPicPr>
          <p:cNvPr id="2" name="Picture 2">
            <a:extLst>
              <a:ext uri="{FF2B5EF4-FFF2-40B4-BE49-F238E27FC236}">
                <a16:creationId xmlns:a16="http://schemas.microsoft.com/office/drawing/2014/main" id="{7006C93A-778D-43F2-850A-3B9AC494A5A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Return 2">
            <a:hlinkClick r:id="rId3" action="ppaction://hlinksldjump" highlightClick="1"/>
            <a:extLst>
              <a:ext uri="{FF2B5EF4-FFF2-40B4-BE49-F238E27FC236}">
                <a16:creationId xmlns:a16="http://schemas.microsoft.com/office/drawing/2014/main" id="{42D6E7C9-C706-43D7-815F-32A0AA4EFDE6}"/>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7">
            <a:extLst>
              <a:ext uri="{FF2B5EF4-FFF2-40B4-BE49-F238E27FC236}">
                <a16:creationId xmlns:a16="http://schemas.microsoft.com/office/drawing/2014/main" id="{78858B89-77B6-45F8-8D16-7A2F2FA91A20}"/>
              </a:ext>
            </a:extLst>
          </p:cNvPr>
          <p:cNvSpPr/>
          <p:nvPr/>
        </p:nvSpPr>
        <p:spPr>
          <a:xfrm>
            <a:off x="399686" y="446088"/>
            <a:ext cx="8460377" cy="88827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support will there be for my child’s overall well being?</a:t>
            </a:r>
          </a:p>
        </p:txBody>
      </p:sp>
    </p:spTree>
    <p:extLst>
      <p:ext uri="{BB962C8B-B14F-4D97-AF65-F5344CB8AC3E}">
        <p14:creationId xmlns:p14="http://schemas.microsoft.com/office/powerpoint/2010/main" val="3472029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ction Button: Return 8">
            <a:hlinkClick r:id="rId2" action="ppaction://hlinksldjump" highlightClick="1"/>
            <a:extLst>
              <a:ext uri="{FF2B5EF4-FFF2-40B4-BE49-F238E27FC236}">
                <a16:creationId xmlns:a16="http://schemas.microsoft.com/office/drawing/2014/main" id="{31FE866E-C34A-40EC-9CD7-02A7AB64ADA1}"/>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7">
            <a:extLst>
              <a:ext uri="{FF2B5EF4-FFF2-40B4-BE49-F238E27FC236}">
                <a16:creationId xmlns:a16="http://schemas.microsoft.com/office/drawing/2014/main" id="{9BB1F351-23F3-4EA4-852A-3A401FA49AF6}"/>
              </a:ext>
            </a:extLst>
          </p:cNvPr>
          <p:cNvSpPr/>
          <p:nvPr/>
        </p:nvSpPr>
        <p:spPr>
          <a:xfrm>
            <a:off x="399686" y="446088"/>
            <a:ext cx="8460377" cy="8882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Who can I contact for further information or if I have any concerns?</a:t>
            </a:r>
          </a:p>
        </p:txBody>
      </p:sp>
      <p:sp>
        <p:nvSpPr>
          <p:cNvPr id="13" name="Text Placeholder 6">
            <a:extLst>
              <a:ext uri="{FF2B5EF4-FFF2-40B4-BE49-F238E27FC236}">
                <a16:creationId xmlns:a16="http://schemas.microsoft.com/office/drawing/2014/main" id="{0F6D2D0D-CCE6-462A-8321-F9480AFF49B4}"/>
              </a:ext>
            </a:extLst>
          </p:cNvPr>
          <p:cNvSpPr txBox="1">
            <a:spLocks/>
          </p:cNvSpPr>
          <p:nvPr/>
        </p:nvSpPr>
        <p:spPr>
          <a:xfrm>
            <a:off x="8150565" y="2076893"/>
            <a:ext cx="3629591" cy="3370665"/>
          </a:xfrm>
          <a:prstGeom prst="rect">
            <a:avLst/>
          </a:prstGeom>
          <a:solidFill>
            <a:srgbClr val="FFC00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sz="1600" dirty="0"/>
              <a:t>If you wish to discuss your child’s education needs please contact the following:</a:t>
            </a:r>
          </a:p>
          <a:p>
            <a:pPr marL="342900" indent="-342900" algn="ctr">
              <a:buFont typeface="Wingdings" panose="05000000000000000000" pitchFamily="2" charset="2"/>
              <a:buChar char="Ø"/>
            </a:pPr>
            <a:r>
              <a:rPr lang="en-GB" sz="1600" dirty="0"/>
              <a:t>Your child’s class teacher</a:t>
            </a:r>
          </a:p>
          <a:p>
            <a:pPr marL="342900" indent="-342900" algn="ctr">
              <a:buFont typeface="Wingdings" panose="05000000000000000000" pitchFamily="2" charset="2"/>
              <a:buChar char="Ø"/>
            </a:pPr>
            <a:r>
              <a:rPr lang="en-GB" sz="1600" dirty="0"/>
              <a:t>The SENCo, Mrs E Haddrell</a:t>
            </a:r>
          </a:p>
          <a:p>
            <a:pPr marL="342900" indent="-342900" algn="ctr">
              <a:buFont typeface="Wingdings" panose="05000000000000000000" pitchFamily="2" charset="2"/>
              <a:buChar char="Ø"/>
            </a:pPr>
            <a:r>
              <a:rPr lang="en-GB" sz="1600" dirty="0"/>
              <a:t>The Headteacher, Mrs M Clarey</a:t>
            </a:r>
          </a:p>
          <a:p>
            <a:pPr algn="ctr"/>
            <a:r>
              <a:rPr lang="en-GB" sz="1600" dirty="0"/>
              <a:t>For complaints please contact the school for the complaints policy and address to the Chair of Governors,  Mr G Tomblin</a:t>
            </a:r>
          </a:p>
        </p:txBody>
      </p:sp>
      <p:pic>
        <p:nvPicPr>
          <p:cNvPr id="13314" name="Picture 2" descr="See the source image">
            <a:hlinkClick r:id="rId3"/>
            <a:extLst>
              <a:ext uri="{FF2B5EF4-FFF2-40B4-BE49-F238E27FC236}">
                <a16:creationId xmlns:a16="http://schemas.microsoft.com/office/drawing/2014/main" id="{31E1C7F7-BB6B-4212-96F6-D1C48D65D855}"/>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078" t="21887" r="14484" b="21526"/>
          <a:stretch/>
        </p:blipFill>
        <p:spPr bwMode="auto">
          <a:xfrm>
            <a:off x="4972124" y="4576746"/>
            <a:ext cx="1222166" cy="747241"/>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pic>
        <p:nvPicPr>
          <p:cNvPr id="13318" name="Picture 6" descr="See the source image">
            <a:hlinkClick r:id="rId5"/>
            <a:extLst>
              <a:ext uri="{FF2B5EF4-FFF2-40B4-BE49-F238E27FC236}">
                <a16:creationId xmlns:a16="http://schemas.microsoft.com/office/drawing/2014/main" id="{67E1B979-77D8-4A84-8EE5-A32E5FADC19A}"/>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7568" t="26950" r="17568" b="26422"/>
          <a:stretch/>
        </p:blipFill>
        <p:spPr bwMode="auto">
          <a:xfrm>
            <a:off x="4944328" y="5669178"/>
            <a:ext cx="2867166" cy="742734"/>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pic>
        <p:nvPicPr>
          <p:cNvPr id="13326" name="Picture 14" descr="See the source image">
            <a:hlinkClick r:id="rId7"/>
            <a:extLst>
              <a:ext uri="{FF2B5EF4-FFF2-40B4-BE49-F238E27FC236}">
                <a16:creationId xmlns:a16="http://schemas.microsoft.com/office/drawing/2014/main" id="{A9696466-2A69-4623-82F4-D46E06C006AC}"/>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4811" t="23324" r="14046" b="19850"/>
          <a:stretch/>
        </p:blipFill>
        <p:spPr bwMode="auto">
          <a:xfrm>
            <a:off x="4972124" y="3534685"/>
            <a:ext cx="1665209" cy="746658"/>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pic>
        <p:nvPicPr>
          <p:cNvPr id="13328" name="Picture 16" descr="See the source image">
            <a:hlinkClick r:id="rId9"/>
            <a:extLst>
              <a:ext uri="{FF2B5EF4-FFF2-40B4-BE49-F238E27FC236}">
                <a16:creationId xmlns:a16="http://schemas.microsoft.com/office/drawing/2014/main" id="{FA158CCB-3FD5-4721-B3AE-A6D316ECABCC}"/>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3517" t="16868" r="12109" b="14895"/>
          <a:stretch/>
        </p:blipFill>
        <p:spPr bwMode="auto">
          <a:xfrm>
            <a:off x="6832971" y="4587229"/>
            <a:ext cx="978523" cy="742734"/>
          </a:xfrm>
          <a:prstGeom prst="rect">
            <a:avLst/>
          </a:prstGeom>
          <a:noFill/>
          <a:extLst>
            <a:ext uri="{909E8E84-426E-40DD-AFC4-6F175D3DCCD1}">
              <a14:hiddenFill xmlns:a14="http://schemas.microsoft.com/office/drawing/2010/main">
                <a:solidFill>
                  <a:srgbClr val="FFFFFF"/>
                </a:solidFill>
              </a14:hiddenFill>
            </a:ext>
          </a:extLst>
        </p:spPr>
      </p:pic>
      <p:pic>
        <p:nvPicPr>
          <p:cNvPr id="13330" name="Picture 18" descr="See the source image">
            <a:hlinkClick r:id="rId11"/>
            <a:extLst>
              <a:ext uri="{FF2B5EF4-FFF2-40B4-BE49-F238E27FC236}">
                <a16:creationId xmlns:a16="http://schemas.microsoft.com/office/drawing/2014/main" id="{4D080B1B-FB26-49B9-A39F-8713C12A0BB6}"/>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9437" t="11772" r="10273" b="13560"/>
          <a:stretch/>
        </p:blipFill>
        <p:spPr bwMode="auto">
          <a:xfrm>
            <a:off x="6832970" y="3544162"/>
            <a:ext cx="978524" cy="754996"/>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grpSp>
        <p:nvGrpSpPr>
          <p:cNvPr id="45" name="Group 44">
            <a:extLst>
              <a:ext uri="{FF2B5EF4-FFF2-40B4-BE49-F238E27FC236}">
                <a16:creationId xmlns:a16="http://schemas.microsoft.com/office/drawing/2014/main" id="{E844EBC5-92ED-4B18-9D74-A7120F34E6BF}"/>
              </a:ext>
            </a:extLst>
          </p:cNvPr>
          <p:cNvGrpSpPr/>
          <p:nvPr/>
        </p:nvGrpSpPr>
        <p:grpSpPr>
          <a:xfrm>
            <a:off x="395349" y="5553212"/>
            <a:ext cx="3986667" cy="859583"/>
            <a:chOff x="4995953" y="2647805"/>
            <a:chExt cx="3986667" cy="859583"/>
          </a:xfrm>
        </p:grpSpPr>
        <p:sp>
          <p:nvSpPr>
            <p:cNvPr id="19" name="Action Button: Information 19">
              <a:hlinkClick r:id="rId13" highlightClick="1"/>
              <a:extLst>
                <a:ext uri="{FF2B5EF4-FFF2-40B4-BE49-F238E27FC236}">
                  <a16:creationId xmlns:a16="http://schemas.microsoft.com/office/drawing/2014/main" id="{9B241A0D-7489-47F0-BA8A-690D1AA4FAB2}"/>
                </a:ext>
              </a:extLst>
            </p:cNvPr>
            <p:cNvSpPr/>
            <p:nvPr/>
          </p:nvSpPr>
          <p:spPr>
            <a:xfrm>
              <a:off x="4995953" y="2647805"/>
              <a:ext cx="2649200" cy="859583"/>
            </a:xfrm>
            <a:prstGeom prst="actionButtonInformation">
              <a:avLst/>
            </a:prstGeom>
            <a:gradFill>
              <a:gsLst>
                <a:gs pos="0">
                  <a:schemeClr val="accent3">
                    <a:lumMod val="20000"/>
                    <a:lumOff val="80000"/>
                  </a:schemeClr>
                </a:gs>
                <a:gs pos="88000">
                  <a:schemeClr val="accent3"/>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Staffordshire Connects Local Offer (click to follow link)</a:t>
              </a:r>
            </a:p>
          </p:txBody>
        </p:sp>
        <p:sp>
          <p:nvSpPr>
            <p:cNvPr id="29" name="Flowchart: Terminator 28">
              <a:extLst>
                <a:ext uri="{FF2B5EF4-FFF2-40B4-BE49-F238E27FC236}">
                  <a16:creationId xmlns:a16="http://schemas.microsoft.com/office/drawing/2014/main" id="{556CA846-12FB-4140-BA57-2359006CBB18}"/>
                </a:ext>
              </a:extLst>
            </p:cNvPr>
            <p:cNvSpPr/>
            <p:nvPr/>
          </p:nvSpPr>
          <p:spPr>
            <a:xfrm>
              <a:off x="7760454" y="2822101"/>
              <a:ext cx="1222166" cy="510989"/>
            </a:xfrm>
            <a:prstGeom prst="flowChartTerminator">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rPr>
                <a:t>Local</a:t>
              </a:r>
              <a:r>
                <a:rPr lang="en-GB" sz="1400" dirty="0"/>
                <a:t> </a:t>
              </a:r>
              <a:r>
                <a:rPr lang="en-GB" sz="1400" dirty="0">
                  <a:solidFill>
                    <a:schemeClr val="accent1"/>
                  </a:solidFill>
                </a:rPr>
                <a:t>Offer</a:t>
              </a:r>
            </a:p>
          </p:txBody>
        </p:sp>
      </p:grpSp>
      <p:grpSp>
        <p:nvGrpSpPr>
          <p:cNvPr id="43" name="Group 42">
            <a:extLst>
              <a:ext uri="{FF2B5EF4-FFF2-40B4-BE49-F238E27FC236}">
                <a16:creationId xmlns:a16="http://schemas.microsoft.com/office/drawing/2014/main" id="{BC41EBBD-19FE-470A-8C10-B7621292513F}"/>
              </a:ext>
            </a:extLst>
          </p:cNvPr>
          <p:cNvGrpSpPr/>
          <p:nvPr/>
        </p:nvGrpSpPr>
        <p:grpSpPr>
          <a:xfrm>
            <a:off x="395349" y="4471357"/>
            <a:ext cx="3290048" cy="742735"/>
            <a:chOff x="4995953" y="1565976"/>
            <a:chExt cx="3290048" cy="742735"/>
          </a:xfrm>
        </p:grpSpPr>
        <p:pic>
          <p:nvPicPr>
            <p:cNvPr id="13316" name="Picture 4" descr="See the source image">
              <a:hlinkClick r:id="rId14"/>
              <a:extLst>
                <a:ext uri="{FF2B5EF4-FFF2-40B4-BE49-F238E27FC236}">
                  <a16:creationId xmlns:a16="http://schemas.microsoft.com/office/drawing/2014/main" id="{F965E5C3-9F23-4F6F-9780-29E9F3B8FB16}"/>
                </a:ext>
              </a:extLst>
            </p:cNvPr>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l="8332" r="7616"/>
            <a:stretch/>
          </p:blipFill>
          <p:spPr bwMode="auto">
            <a:xfrm>
              <a:off x="4995953" y="1565976"/>
              <a:ext cx="1921402" cy="742735"/>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sp>
          <p:nvSpPr>
            <p:cNvPr id="35" name="Flowchart: Terminator 34">
              <a:extLst>
                <a:ext uri="{FF2B5EF4-FFF2-40B4-BE49-F238E27FC236}">
                  <a16:creationId xmlns:a16="http://schemas.microsoft.com/office/drawing/2014/main" id="{B9808131-EB04-4A90-8685-3BED590BED87}"/>
                </a:ext>
              </a:extLst>
            </p:cNvPr>
            <p:cNvSpPr/>
            <p:nvPr/>
          </p:nvSpPr>
          <p:spPr>
            <a:xfrm>
              <a:off x="7063835" y="1681848"/>
              <a:ext cx="1222166" cy="510989"/>
            </a:xfrm>
            <a:prstGeom prst="flowChartTerminator">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rPr>
                <a:t>SEN parent advice</a:t>
              </a:r>
            </a:p>
          </p:txBody>
        </p:sp>
      </p:grpSp>
      <p:grpSp>
        <p:nvGrpSpPr>
          <p:cNvPr id="47" name="Group 46">
            <a:extLst>
              <a:ext uri="{FF2B5EF4-FFF2-40B4-BE49-F238E27FC236}">
                <a16:creationId xmlns:a16="http://schemas.microsoft.com/office/drawing/2014/main" id="{F9779BBB-6059-4044-92C4-6126BF7192FC}"/>
              </a:ext>
            </a:extLst>
          </p:cNvPr>
          <p:cNvGrpSpPr/>
          <p:nvPr/>
        </p:nvGrpSpPr>
        <p:grpSpPr>
          <a:xfrm>
            <a:off x="395349" y="3381630"/>
            <a:ext cx="2649200" cy="742735"/>
            <a:chOff x="399686" y="5964013"/>
            <a:chExt cx="2649200" cy="742735"/>
          </a:xfrm>
        </p:grpSpPr>
        <p:pic>
          <p:nvPicPr>
            <p:cNvPr id="15" name="Picture 2" descr="scc-logo">
              <a:hlinkClick r:id="rId16"/>
              <a:extLst>
                <a:ext uri="{FF2B5EF4-FFF2-40B4-BE49-F238E27FC236}">
                  <a16:creationId xmlns:a16="http://schemas.microsoft.com/office/drawing/2014/main" id="{E8638E78-EE5E-4DE9-B953-8C79A806E1D2}"/>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99686" y="5964013"/>
              <a:ext cx="1350427" cy="742735"/>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sp>
          <p:nvSpPr>
            <p:cNvPr id="37" name="Flowchart: Terminator 36">
              <a:extLst>
                <a:ext uri="{FF2B5EF4-FFF2-40B4-BE49-F238E27FC236}">
                  <a16:creationId xmlns:a16="http://schemas.microsoft.com/office/drawing/2014/main" id="{026BF71A-AEE9-4631-B29B-C6C79ED6FB4A}"/>
                </a:ext>
              </a:extLst>
            </p:cNvPr>
            <p:cNvSpPr/>
            <p:nvPr/>
          </p:nvSpPr>
          <p:spPr>
            <a:xfrm>
              <a:off x="1826720" y="6066869"/>
              <a:ext cx="1222166" cy="510989"/>
            </a:xfrm>
            <a:prstGeom prst="flowChartTerminator">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rPr>
                <a:t>Family Partnership</a:t>
              </a:r>
            </a:p>
          </p:txBody>
        </p:sp>
      </p:grpSp>
      <p:grpSp>
        <p:nvGrpSpPr>
          <p:cNvPr id="41" name="Group 40">
            <a:extLst>
              <a:ext uri="{FF2B5EF4-FFF2-40B4-BE49-F238E27FC236}">
                <a16:creationId xmlns:a16="http://schemas.microsoft.com/office/drawing/2014/main" id="{32086F20-399D-49FE-9319-87F79E6C012F}"/>
              </a:ext>
            </a:extLst>
          </p:cNvPr>
          <p:cNvGrpSpPr/>
          <p:nvPr/>
        </p:nvGrpSpPr>
        <p:grpSpPr>
          <a:xfrm>
            <a:off x="399686" y="2367186"/>
            <a:ext cx="2328712" cy="751440"/>
            <a:chOff x="3447686" y="3949980"/>
            <a:chExt cx="2328712" cy="751440"/>
          </a:xfrm>
        </p:grpSpPr>
        <p:pic>
          <p:nvPicPr>
            <p:cNvPr id="23" name="Picture 2" descr="See the source image">
              <a:hlinkClick r:id="rId18"/>
              <a:extLst>
                <a:ext uri="{FF2B5EF4-FFF2-40B4-BE49-F238E27FC236}">
                  <a16:creationId xmlns:a16="http://schemas.microsoft.com/office/drawing/2014/main" id="{2BE50CA3-CC25-44E2-AD68-5F1C674B4EF0}"/>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447686" y="3949980"/>
              <a:ext cx="978524" cy="751440"/>
            </a:xfrm>
            <a:prstGeom prst="rect">
              <a:avLst/>
            </a:prstGeom>
            <a:noFill/>
            <a:extLst>
              <a:ext uri="{909E8E84-426E-40DD-AFC4-6F175D3DCCD1}">
                <a14:hiddenFill xmlns:a14="http://schemas.microsoft.com/office/drawing/2010/main">
                  <a:solidFill>
                    <a:srgbClr val="FFFFFF"/>
                  </a:solidFill>
                </a14:hiddenFill>
              </a:ext>
            </a:extLst>
          </p:spPr>
        </p:pic>
        <p:sp>
          <p:nvSpPr>
            <p:cNvPr id="39" name="Flowchart: Terminator 38">
              <a:extLst>
                <a:ext uri="{FF2B5EF4-FFF2-40B4-BE49-F238E27FC236}">
                  <a16:creationId xmlns:a16="http://schemas.microsoft.com/office/drawing/2014/main" id="{E1E19032-5FED-454A-859D-3D655F0551E7}"/>
                </a:ext>
              </a:extLst>
            </p:cNvPr>
            <p:cNvSpPr/>
            <p:nvPr/>
          </p:nvSpPr>
          <p:spPr>
            <a:xfrm>
              <a:off x="4554232" y="4104865"/>
              <a:ext cx="1222166" cy="510989"/>
            </a:xfrm>
            <a:prstGeom prst="flowChartTerminator">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rPr>
                <a:t>Education home</a:t>
              </a:r>
            </a:p>
          </p:txBody>
        </p:sp>
      </p:grpSp>
      <p:pic>
        <p:nvPicPr>
          <p:cNvPr id="49" name="Picture 2">
            <a:extLst>
              <a:ext uri="{FF2B5EF4-FFF2-40B4-BE49-F238E27FC236}">
                <a16:creationId xmlns:a16="http://schemas.microsoft.com/office/drawing/2014/main" id="{B6E295C3-1580-405A-AB38-F70709503C20}"/>
              </a:ext>
            </a:extLst>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51" name="Text Placeholder 6">
            <a:extLst>
              <a:ext uri="{FF2B5EF4-FFF2-40B4-BE49-F238E27FC236}">
                <a16:creationId xmlns:a16="http://schemas.microsoft.com/office/drawing/2014/main" id="{62141DBB-7417-4FE0-9F21-EDF1F6B04A46}"/>
              </a:ext>
            </a:extLst>
          </p:cNvPr>
          <p:cNvSpPr txBox="1">
            <a:spLocks/>
          </p:cNvSpPr>
          <p:nvPr/>
        </p:nvSpPr>
        <p:spPr>
          <a:xfrm>
            <a:off x="395349" y="1527272"/>
            <a:ext cx="7010400" cy="619578"/>
          </a:xfrm>
          <a:prstGeom prst="rect">
            <a:avLst/>
          </a:prstGeom>
          <a:solidFill>
            <a:srgbClr val="FFC00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dk1"/>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dk1"/>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dk1"/>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dk1"/>
                </a:solidFill>
                <a:latin typeface="+mn-lt"/>
                <a:ea typeface="+mn-ea"/>
                <a:cs typeface="+mn-cs"/>
              </a:defRPr>
            </a:lvl9pPr>
          </a:lstStyle>
          <a:p>
            <a:pPr algn="ctr"/>
            <a:r>
              <a:rPr lang="en-GB" sz="1600" dirty="0"/>
              <a:t>Additional information and support can be accessed by following the links on this page.</a:t>
            </a:r>
          </a:p>
        </p:txBody>
      </p:sp>
    </p:spTree>
    <p:extLst>
      <p:ext uri="{BB962C8B-B14F-4D97-AF65-F5344CB8AC3E}">
        <p14:creationId xmlns:p14="http://schemas.microsoft.com/office/powerpoint/2010/main" val="1128112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free clip art question mark - Clip Art Library">
            <a:extLst>
              <a:ext uri="{FF2B5EF4-FFF2-40B4-BE49-F238E27FC236}">
                <a16:creationId xmlns:a16="http://schemas.microsoft.com/office/drawing/2014/main" id="{5C572C31-2BB9-45E8-A0FA-F55C39C8B9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3060" y="1464077"/>
            <a:ext cx="3967011" cy="2998322"/>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p:spPr>
      </p:pic>
      <p:grpSp>
        <p:nvGrpSpPr>
          <p:cNvPr id="4" name="Group 3">
            <a:extLst>
              <a:ext uri="{FF2B5EF4-FFF2-40B4-BE49-F238E27FC236}">
                <a16:creationId xmlns:a16="http://schemas.microsoft.com/office/drawing/2014/main" id="{393320DE-3CDE-4A13-9763-A4F4E208A29D}"/>
              </a:ext>
            </a:extLst>
          </p:cNvPr>
          <p:cNvGrpSpPr/>
          <p:nvPr/>
        </p:nvGrpSpPr>
        <p:grpSpPr>
          <a:xfrm>
            <a:off x="226344" y="2414046"/>
            <a:ext cx="3881863" cy="2044477"/>
            <a:chOff x="169115" y="149094"/>
            <a:chExt cx="3881863" cy="2044477"/>
          </a:xfrm>
        </p:grpSpPr>
        <p:sp>
          <p:nvSpPr>
            <p:cNvPr id="9" name="Rounded Rectangle 8">
              <a:hlinkClick r:id="rId3" action="ppaction://hlinksldjump"/>
            </p:cNvPr>
            <p:cNvSpPr/>
            <p:nvPr/>
          </p:nvSpPr>
          <p:spPr>
            <a:xfrm>
              <a:off x="169115" y="149094"/>
              <a:ext cx="1823897" cy="97313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I know how the school staff support my child?</a:t>
              </a:r>
            </a:p>
          </p:txBody>
        </p:sp>
        <p:sp>
          <p:nvSpPr>
            <p:cNvPr id="10" name="Rounded Rectangle 9">
              <a:hlinkClick r:id="rId4" action="ppaction://hlinksldjump"/>
            </p:cNvPr>
            <p:cNvSpPr/>
            <p:nvPr/>
          </p:nvSpPr>
          <p:spPr>
            <a:xfrm>
              <a:off x="2221791" y="149094"/>
              <a:ext cx="1823652" cy="9716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the curriculum be matched to my child’s needs?</a:t>
              </a:r>
            </a:p>
          </p:txBody>
        </p:sp>
        <p:sp>
          <p:nvSpPr>
            <p:cNvPr id="11" name="Rounded Rectangle 10">
              <a:hlinkClick r:id="rId4" action="ppaction://hlinksldjump"/>
            </p:cNvPr>
            <p:cNvSpPr/>
            <p:nvPr/>
          </p:nvSpPr>
          <p:spPr>
            <a:xfrm>
              <a:off x="182304" y="1244007"/>
              <a:ext cx="1823652" cy="94956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both you and I know how my child is doing?</a:t>
              </a:r>
            </a:p>
          </p:txBody>
        </p:sp>
        <p:sp>
          <p:nvSpPr>
            <p:cNvPr id="12" name="Rounded Rectangle 11">
              <a:hlinkClick r:id="rId4" action="ppaction://hlinksldjump"/>
            </p:cNvPr>
            <p:cNvSpPr/>
            <p:nvPr/>
          </p:nvSpPr>
          <p:spPr>
            <a:xfrm>
              <a:off x="2227326" y="1239108"/>
              <a:ext cx="1823652" cy="95446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you help me to support my child’s learning?</a:t>
              </a:r>
            </a:p>
          </p:txBody>
        </p:sp>
      </p:grpSp>
      <p:sp>
        <p:nvSpPr>
          <p:cNvPr id="13" name="Rounded Rectangle 12">
            <a:hlinkClick r:id="rId5" action="ppaction://hlinksldjump"/>
          </p:cNvPr>
          <p:cNvSpPr/>
          <p:nvPr/>
        </p:nvSpPr>
        <p:spPr>
          <a:xfrm>
            <a:off x="2224892" y="5744807"/>
            <a:ext cx="3318139" cy="94857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is the decision made about the type of support and how much support my child will receive?</a:t>
            </a:r>
          </a:p>
        </p:txBody>
      </p:sp>
      <p:sp>
        <p:nvSpPr>
          <p:cNvPr id="14" name="Rounded Rectangle 13">
            <a:hlinkClick r:id="rId6" action="ppaction://hlinksldjump"/>
          </p:cNvPr>
          <p:cNvSpPr/>
          <p:nvPr/>
        </p:nvSpPr>
        <p:spPr>
          <a:xfrm>
            <a:off x="8395517" y="5717364"/>
            <a:ext cx="1763486" cy="94956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is my child involved in decisions?</a:t>
            </a:r>
          </a:p>
        </p:txBody>
      </p:sp>
      <p:sp>
        <p:nvSpPr>
          <p:cNvPr id="15" name="Rounded Rectangle 14">
            <a:hlinkClick r:id="rId7" action="ppaction://hlinksldjump"/>
          </p:cNvPr>
          <p:cNvSpPr/>
          <p:nvPr/>
        </p:nvSpPr>
        <p:spPr>
          <a:xfrm>
            <a:off x="5805445" y="5717364"/>
            <a:ext cx="2365545" cy="96566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specialist services and expertise are available at or accessed by the school?</a:t>
            </a:r>
          </a:p>
        </p:txBody>
      </p:sp>
      <p:sp>
        <p:nvSpPr>
          <p:cNvPr id="17" name="Rounded Rectangle 16">
            <a:hlinkClick r:id="rId8" action="ppaction://hlinksldjump"/>
          </p:cNvPr>
          <p:cNvSpPr/>
          <p:nvPr/>
        </p:nvSpPr>
        <p:spPr>
          <a:xfrm>
            <a:off x="201474" y="5746007"/>
            <a:ext cx="1763486" cy="9834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are parents involved in the school?</a:t>
            </a:r>
          </a:p>
        </p:txBody>
      </p:sp>
      <p:sp>
        <p:nvSpPr>
          <p:cNvPr id="18" name="Rounded Rectangle 17">
            <a:hlinkClick r:id="rId9" action="ppaction://hlinksldjump"/>
          </p:cNvPr>
          <p:cNvSpPr/>
          <p:nvPr/>
        </p:nvSpPr>
        <p:spPr>
          <a:xfrm>
            <a:off x="201474" y="4606681"/>
            <a:ext cx="4496231" cy="965663"/>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the school prepare and support my child to join the school, transfer to a new setting or to the next stage of education and life?</a:t>
            </a:r>
          </a:p>
        </p:txBody>
      </p:sp>
      <p:sp>
        <p:nvSpPr>
          <p:cNvPr id="19" name="Rounded Rectangle 18">
            <a:hlinkClick r:id="rId10" action="ppaction://hlinksldjump"/>
          </p:cNvPr>
          <p:cNvSpPr/>
          <p:nvPr/>
        </p:nvSpPr>
        <p:spPr>
          <a:xfrm>
            <a:off x="10322494" y="5685621"/>
            <a:ext cx="1763486" cy="93954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you support my child’s medical needs?</a:t>
            </a:r>
          </a:p>
        </p:txBody>
      </p:sp>
      <p:sp>
        <p:nvSpPr>
          <p:cNvPr id="21" name="Rounded Rectangle 20">
            <a:hlinkClick r:id="rId11" action="ppaction://hlinksldjump"/>
          </p:cNvPr>
          <p:cNvSpPr/>
          <p:nvPr/>
        </p:nvSpPr>
        <p:spPr>
          <a:xfrm>
            <a:off x="8530072" y="4574041"/>
            <a:ext cx="3555908" cy="96566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are the school’s resources allocated and matched to children’s special educational needs?</a:t>
            </a:r>
          </a:p>
        </p:txBody>
      </p:sp>
      <p:sp>
        <p:nvSpPr>
          <p:cNvPr id="22" name="Rounded Rectangle 21">
            <a:hlinkClick r:id="rId12" action="ppaction://hlinksldjump"/>
          </p:cNvPr>
          <p:cNvSpPr/>
          <p:nvPr/>
        </p:nvSpPr>
        <p:spPr>
          <a:xfrm>
            <a:off x="5183103" y="4593328"/>
            <a:ext cx="2861571" cy="96566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training have staff supporting SEN had or what training are they having?</a:t>
            </a:r>
          </a:p>
        </p:txBody>
      </p:sp>
      <p:sp>
        <p:nvSpPr>
          <p:cNvPr id="23" name="Rounded Rectangle 22">
            <a:hlinkClick r:id="rId13" action="ppaction://hlinksldjump"/>
          </p:cNvPr>
          <p:cNvSpPr/>
          <p:nvPr/>
        </p:nvSpPr>
        <p:spPr>
          <a:xfrm>
            <a:off x="9823864" y="2049233"/>
            <a:ext cx="2231086" cy="96566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support will their be for my child’s overall well being?</a:t>
            </a:r>
          </a:p>
        </p:txBody>
      </p:sp>
      <p:sp>
        <p:nvSpPr>
          <p:cNvPr id="25" name="Rounded Rectangle 24">
            <a:hlinkClick r:id="rId14" action="ppaction://hlinksldjump"/>
          </p:cNvPr>
          <p:cNvSpPr/>
          <p:nvPr/>
        </p:nvSpPr>
        <p:spPr>
          <a:xfrm>
            <a:off x="7741464" y="215390"/>
            <a:ext cx="2281412" cy="9656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accessible is the school both indoors and outdoors?</a:t>
            </a:r>
          </a:p>
        </p:txBody>
      </p:sp>
      <p:sp>
        <p:nvSpPr>
          <p:cNvPr id="26" name="Rounded Rectangle 25">
            <a:hlinkClick r:id="rId15" action="ppaction://hlinksldjump"/>
          </p:cNvPr>
          <p:cNvSpPr/>
          <p:nvPr/>
        </p:nvSpPr>
        <p:spPr>
          <a:xfrm>
            <a:off x="4313908" y="236323"/>
            <a:ext cx="3217670" cy="9656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will my child be included in activities outside the school classroom including school trips?</a:t>
            </a:r>
          </a:p>
        </p:txBody>
      </p:sp>
      <p:pic>
        <p:nvPicPr>
          <p:cNvPr id="2" name="Picture 2">
            <a:extLst>
              <a:ext uri="{FF2B5EF4-FFF2-40B4-BE49-F238E27FC236}">
                <a16:creationId xmlns:a16="http://schemas.microsoft.com/office/drawing/2014/main" id="{41D16306-C336-41D3-BDD9-5EE42BDAB9B2}"/>
              </a:ext>
            </a:extLst>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a:hlinkClick r:id="rId17" action="ppaction://hlinksldjump"/>
          </p:cNvPr>
          <p:cNvSpPr/>
          <p:nvPr/>
        </p:nvSpPr>
        <p:spPr>
          <a:xfrm>
            <a:off x="2224892" y="215390"/>
            <a:ext cx="1840607" cy="965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should I do if I think child may have special educational needs?</a:t>
            </a:r>
          </a:p>
        </p:txBody>
      </p:sp>
      <p:sp>
        <p:nvSpPr>
          <p:cNvPr id="6" name="Rounded Rectangle 5">
            <a:hlinkClick r:id="rId18" action="ppaction://hlinksldjump"/>
          </p:cNvPr>
          <p:cNvSpPr/>
          <p:nvPr/>
        </p:nvSpPr>
        <p:spPr>
          <a:xfrm>
            <a:off x="226344" y="221643"/>
            <a:ext cx="1815737" cy="9531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sz="1400" dirty="0"/>
              <a:t>What are special educational needs?</a:t>
            </a:r>
          </a:p>
        </p:txBody>
      </p:sp>
      <p:sp>
        <p:nvSpPr>
          <p:cNvPr id="7" name="Rounded Rectangle 6">
            <a:hlinkClick r:id="rId19" action="ppaction://hlinksldjump"/>
          </p:cNvPr>
          <p:cNvSpPr/>
          <p:nvPr/>
        </p:nvSpPr>
        <p:spPr>
          <a:xfrm>
            <a:off x="2224892" y="1314718"/>
            <a:ext cx="1840606" cy="965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kind of special education needs are provided for at Barlaston?</a:t>
            </a:r>
          </a:p>
        </p:txBody>
      </p:sp>
      <p:sp>
        <p:nvSpPr>
          <p:cNvPr id="8" name="Rounded Rectangle 7">
            <a:hlinkClick r:id="rId20" action="ppaction://hlinksldjump"/>
          </p:cNvPr>
          <p:cNvSpPr/>
          <p:nvPr/>
        </p:nvSpPr>
        <p:spPr>
          <a:xfrm>
            <a:off x="201474" y="1299273"/>
            <a:ext cx="1840606" cy="9485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How does the school know if my child needs extra help?</a:t>
            </a:r>
          </a:p>
        </p:txBody>
      </p:sp>
      <p:sp>
        <p:nvSpPr>
          <p:cNvPr id="16" name="Rounded Rectangle 7">
            <a:hlinkClick r:id="rId21" action="ppaction://hlinksldjump"/>
            <a:extLst>
              <a:ext uri="{FF2B5EF4-FFF2-40B4-BE49-F238E27FC236}">
                <a16:creationId xmlns:a16="http://schemas.microsoft.com/office/drawing/2014/main" id="{8690A235-20B4-4C93-A11A-E30260CBE8DB}"/>
              </a:ext>
            </a:extLst>
          </p:cNvPr>
          <p:cNvSpPr/>
          <p:nvPr/>
        </p:nvSpPr>
        <p:spPr>
          <a:xfrm>
            <a:off x="10036980" y="3310024"/>
            <a:ext cx="2011820" cy="9750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Who can I contact for further information or if I have any concerns?</a:t>
            </a:r>
          </a:p>
        </p:txBody>
      </p:sp>
    </p:spTree>
    <p:extLst>
      <p:ext uri="{BB962C8B-B14F-4D97-AF65-F5344CB8AC3E}">
        <p14:creationId xmlns:p14="http://schemas.microsoft.com/office/powerpoint/2010/main" val="213335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Folded Corner 32">
            <a:extLst>
              <a:ext uri="{FF2B5EF4-FFF2-40B4-BE49-F238E27FC236}">
                <a16:creationId xmlns:a16="http://schemas.microsoft.com/office/drawing/2014/main" id="{FBF44F9E-B435-42E6-8BA6-BB6F7B078D33}"/>
              </a:ext>
            </a:extLst>
          </p:cNvPr>
          <p:cNvSpPr/>
          <p:nvPr/>
        </p:nvSpPr>
        <p:spPr>
          <a:xfrm>
            <a:off x="5736566" y="2087592"/>
            <a:ext cx="2656935" cy="3355676"/>
          </a:xfrm>
          <a:prstGeom prst="foldedCorner">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6880CE1-D8FB-4EEE-AAE5-24D1839154BA}"/>
              </a:ext>
            </a:extLst>
          </p:cNvPr>
          <p:cNvSpPr/>
          <p:nvPr/>
        </p:nvSpPr>
        <p:spPr>
          <a:xfrm>
            <a:off x="399686" y="1867368"/>
            <a:ext cx="3771679" cy="576262"/>
          </a:xfrm>
          <a:prstGeom prst="roundRect">
            <a:avLst/>
          </a:prstGeom>
          <a:solidFill>
            <a:srgbClr val="E6F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2"/>
                </a:solidFill>
              </a:rPr>
              <a:t>What does the Code of Practice say?</a:t>
            </a:r>
          </a:p>
        </p:txBody>
      </p:sp>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are Special Educational Needs?</a:t>
            </a:r>
          </a:p>
        </p:txBody>
      </p:sp>
      <p:sp>
        <p:nvSpPr>
          <p:cNvPr id="30" name="Text Placeholder 6">
            <a:extLst>
              <a:ext uri="{FF2B5EF4-FFF2-40B4-BE49-F238E27FC236}">
                <a16:creationId xmlns:a16="http://schemas.microsoft.com/office/drawing/2014/main" id="{83EF68C8-1AD3-48C2-8367-F7B14BE1A23E}"/>
              </a:ext>
            </a:extLst>
          </p:cNvPr>
          <p:cNvSpPr txBox="1">
            <a:spLocks/>
          </p:cNvSpPr>
          <p:nvPr/>
        </p:nvSpPr>
        <p:spPr>
          <a:xfrm>
            <a:off x="399686" y="2795833"/>
            <a:ext cx="3771679" cy="2805896"/>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chor="ctr" anchorCtr="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r>
              <a:rPr lang="en-GB" sz="1400" dirty="0"/>
              <a:t>According to the </a:t>
            </a:r>
            <a:r>
              <a:rPr lang="en-GB" sz="1400" dirty="0">
                <a:hlinkClick r:id="rId3"/>
              </a:rPr>
              <a:t>Code of Practice </a:t>
            </a:r>
            <a:r>
              <a:rPr lang="en-GB" sz="1400" dirty="0"/>
              <a:t>(January 2015), a child or young person has Special Educational Needs if they have a </a:t>
            </a:r>
            <a:r>
              <a:rPr lang="en-GB" sz="1400" dirty="0">
                <a:solidFill>
                  <a:schemeClr val="accent2"/>
                </a:solidFill>
              </a:rPr>
              <a:t>learning difficulty </a:t>
            </a:r>
            <a:r>
              <a:rPr lang="en-GB" sz="1400" dirty="0"/>
              <a:t>or </a:t>
            </a:r>
            <a:r>
              <a:rPr lang="en-GB" sz="1400" dirty="0">
                <a:solidFill>
                  <a:schemeClr val="accent2"/>
                </a:solidFill>
              </a:rPr>
              <a:t>disability</a:t>
            </a:r>
            <a:r>
              <a:rPr lang="en-GB" sz="1400" dirty="0"/>
              <a:t> which calls for </a:t>
            </a:r>
            <a:r>
              <a:rPr lang="en-GB" sz="1400" dirty="0">
                <a:solidFill>
                  <a:schemeClr val="accent2"/>
                </a:solidFill>
              </a:rPr>
              <a:t>special educational provision</a:t>
            </a:r>
            <a:r>
              <a:rPr lang="en-GB" sz="1400" dirty="0"/>
              <a:t> to be made for him or her</a:t>
            </a:r>
          </a:p>
          <a:p>
            <a:pPr marL="0" indent="0">
              <a:buNone/>
            </a:pPr>
            <a:endParaRPr lang="en-GB" sz="1400" dirty="0"/>
          </a:p>
          <a:p>
            <a:pPr>
              <a:spcBef>
                <a:spcPts val="0"/>
              </a:spcBef>
            </a:pPr>
            <a:r>
              <a:rPr lang="en-GB" sz="1400" dirty="0"/>
              <a:t>A learning difficulty or disability is a </a:t>
            </a:r>
            <a:r>
              <a:rPr lang="en-GB" sz="1400" dirty="0">
                <a:solidFill>
                  <a:schemeClr val="accent2"/>
                </a:solidFill>
              </a:rPr>
              <a:t>significantly greater  difficulty </a:t>
            </a:r>
            <a:r>
              <a:rPr lang="en-GB" sz="1400" dirty="0"/>
              <a:t>in learning than the majority of others of the same age</a:t>
            </a:r>
          </a:p>
          <a:p>
            <a:pPr marL="0" indent="0">
              <a:spcBef>
                <a:spcPts val="0"/>
              </a:spcBef>
              <a:buNone/>
            </a:pPr>
            <a:endParaRPr lang="en-GB" sz="1400" dirty="0"/>
          </a:p>
        </p:txBody>
      </p:sp>
      <p:pic>
        <p:nvPicPr>
          <p:cNvPr id="3074" name="Picture 2">
            <a:hlinkClick r:id="rId3"/>
            <a:extLst>
              <a:ext uri="{FF2B5EF4-FFF2-40B4-BE49-F238E27FC236}">
                <a16:creationId xmlns:a16="http://schemas.microsoft.com/office/drawing/2014/main" id="{EAF69AA8-CE0F-4E31-A175-40CC654CFDE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23828">
            <a:off x="6096000" y="2362110"/>
            <a:ext cx="1936794" cy="2753589"/>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sp>
        <p:nvSpPr>
          <p:cNvPr id="2" name="Action Button: Return 1">
            <a:hlinkClick r:id="rId5" action="ppaction://hlinksldjump" highlightClick="1"/>
            <a:extLst>
              <a:ext uri="{FF2B5EF4-FFF2-40B4-BE49-F238E27FC236}">
                <a16:creationId xmlns:a16="http://schemas.microsoft.com/office/drawing/2014/main" id="{490D6018-035F-473C-8DBE-C2D03DE2A768}"/>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5144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should I do if I think my child may have Special Educational Needs?</a:t>
            </a:r>
          </a:p>
        </p:txBody>
      </p:sp>
      <p:sp>
        <p:nvSpPr>
          <p:cNvPr id="30" name="Text Placeholder 6">
            <a:extLst>
              <a:ext uri="{FF2B5EF4-FFF2-40B4-BE49-F238E27FC236}">
                <a16:creationId xmlns:a16="http://schemas.microsoft.com/office/drawing/2014/main" id="{83EF68C8-1AD3-48C2-8367-F7B14BE1A23E}"/>
              </a:ext>
            </a:extLst>
          </p:cNvPr>
          <p:cNvSpPr txBox="1">
            <a:spLocks/>
          </p:cNvSpPr>
          <p:nvPr/>
        </p:nvSpPr>
        <p:spPr>
          <a:xfrm>
            <a:off x="1078235" y="1694584"/>
            <a:ext cx="3771679" cy="2462213"/>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chor="ctr" anchorCtr="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spcBef>
                <a:spcPts val="0"/>
              </a:spcBef>
              <a:buNone/>
            </a:pPr>
            <a:r>
              <a:rPr lang="en-GB" sz="1400" dirty="0" smtClean="0"/>
              <a:t>Education Need </a:t>
            </a:r>
          </a:p>
          <a:p>
            <a:pPr marL="0" indent="0">
              <a:spcBef>
                <a:spcPts val="0"/>
              </a:spcBef>
              <a:buNone/>
            </a:pPr>
            <a:endParaRPr lang="en-GB" sz="1400" dirty="0"/>
          </a:p>
          <a:p>
            <a:pPr>
              <a:spcBef>
                <a:spcPts val="0"/>
              </a:spcBef>
              <a:buFont typeface="Wingdings" panose="05000000000000000000" pitchFamily="2" charset="2"/>
              <a:buChar char="Ø"/>
            </a:pPr>
            <a:r>
              <a:rPr lang="en-GB" sz="1400" dirty="0" smtClean="0"/>
              <a:t>If </a:t>
            </a:r>
            <a:r>
              <a:rPr lang="en-GB" sz="1400" dirty="0"/>
              <a:t>you have concerns then please firstly discuss these with your child’s teacher.</a:t>
            </a:r>
          </a:p>
          <a:p>
            <a:pPr>
              <a:spcBef>
                <a:spcPts val="0"/>
              </a:spcBef>
              <a:buFont typeface="Wingdings" panose="05000000000000000000" pitchFamily="2" charset="2"/>
              <a:buChar char="Ø"/>
            </a:pPr>
            <a:endParaRPr lang="en-GB" sz="1400" dirty="0"/>
          </a:p>
          <a:p>
            <a:pPr>
              <a:spcBef>
                <a:spcPts val="0"/>
              </a:spcBef>
              <a:buFont typeface="Wingdings" panose="05000000000000000000" pitchFamily="2" charset="2"/>
              <a:buChar char="Ø"/>
            </a:pPr>
            <a:r>
              <a:rPr lang="en-GB" sz="1400" dirty="0"/>
              <a:t>This may then result in a referral to the SENCo, Mrs Haddrell who can be contacted via </a:t>
            </a:r>
            <a:r>
              <a:rPr lang="en-GB" sz="1400" b="1" dirty="0">
                <a:hlinkClick r:id="rId3"/>
              </a:rPr>
              <a:t>ehaddrell@barlaston.staffs.sch.uk</a:t>
            </a:r>
            <a:r>
              <a:rPr lang="en-GB" sz="1400" b="1" dirty="0"/>
              <a:t> </a:t>
            </a:r>
            <a:r>
              <a:rPr lang="en-GB" sz="1400" dirty="0"/>
              <a:t>or </a:t>
            </a:r>
            <a:r>
              <a:rPr lang="en-GB" sz="1400" b="1" dirty="0"/>
              <a:t>01782 372543</a:t>
            </a:r>
            <a:endParaRPr lang="en-GB" sz="1400" dirty="0"/>
          </a:p>
          <a:p>
            <a:pPr marL="0" indent="0">
              <a:spcBef>
                <a:spcPts val="0"/>
              </a:spcBef>
              <a:buNone/>
            </a:pPr>
            <a:endParaRPr lang="en-GB" sz="1400" dirty="0"/>
          </a:p>
        </p:txBody>
      </p:sp>
      <p:sp>
        <p:nvSpPr>
          <p:cNvPr id="2" name="Action Button: Return 1">
            <a:hlinkClick r:id="rId4" action="ppaction://hlinksldjump" highlightClick="1"/>
            <a:extLst>
              <a:ext uri="{FF2B5EF4-FFF2-40B4-BE49-F238E27FC236}">
                <a16:creationId xmlns:a16="http://schemas.microsoft.com/office/drawing/2014/main" id="{44663BC3-E57D-4FAE-933B-D50DF234F23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Interrogation Question Clip art - Any Questions png download ...">
            <a:extLst>
              <a:ext uri="{FF2B5EF4-FFF2-40B4-BE49-F238E27FC236}">
                <a16:creationId xmlns:a16="http://schemas.microsoft.com/office/drawing/2014/main" id="{4723D994-B4D7-49C6-9B07-D22A3B1F5EF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2422498"/>
            <a:ext cx="1828800" cy="2495550"/>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a:extLst>
              <a:ext uri="{FF2B5EF4-FFF2-40B4-BE49-F238E27FC236}">
                <a16:creationId xmlns:a16="http://schemas.microsoft.com/office/drawing/2014/main" id="{83EF68C8-1AD3-48C2-8367-F7B14BE1A23E}"/>
              </a:ext>
            </a:extLst>
          </p:cNvPr>
          <p:cNvSpPr txBox="1">
            <a:spLocks/>
          </p:cNvSpPr>
          <p:nvPr/>
        </p:nvSpPr>
        <p:spPr>
          <a:xfrm>
            <a:off x="1078235" y="4227647"/>
            <a:ext cx="3771679" cy="224676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chor="ctr" anchorCtr="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spcBef>
                <a:spcPts val="0"/>
              </a:spcBef>
              <a:buNone/>
            </a:pPr>
            <a:r>
              <a:rPr lang="en-GB" sz="1400" dirty="0" smtClean="0"/>
              <a:t>Medical  or Physical Need</a:t>
            </a:r>
          </a:p>
          <a:p>
            <a:pPr marL="0" indent="0">
              <a:spcBef>
                <a:spcPts val="0"/>
              </a:spcBef>
              <a:buNone/>
            </a:pPr>
            <a:endParaRPr lang="en-GB" sz="1400" dirty="0" smtClean="0"/>
          </a:p>
          <a:p>
            <a:pPr>
              <a:spcBef>
                <a:spcPts val="0"/>
              </a:spcBef>
              <a:buFont typeface="Wingdings" panose="05000000000000000000" pitchFamily="2" charset="2"/>
              <a:buChar char="Ø"/>
            </a:pPr>
            <a:r>
              <a:rPr lang="en-GB" sz="1400" dirty="0" smtClean="0"/>
              <a:t>Occasionally children have issues that cannot necessarily be addressed in school, </a:t>
            </a:r>
          </a:p>
          <a:p>
            <a:pPr>
              <a:spcBef>
                <a:spcPts val="0"/>
              </a:spcBef>
              <a:buFont typeface="Wingdings" panose="05000000000000000000" pitchFamily="2" charset="2"/>
              <a:buChar char="Ø"/>
            </a:pPr>
            <a:r>
              <a:rPr lang="en-GB" sz="1400" dirty="0" smtClean="0"/>
              <a:t>At times like these it is important to contact your GP so that  they can signpost you to the correct support – CAMHS, Physiotherapy, Speech and Language, Occupational Therapy, etc.</a:t>
            </a:r>
            <a:endParaRPr lang="en-GB" sz="1400" dirty="0"/>
          </a:p>
        </p:txBody>
      </p:sp>
    </p:spTree>
    <p:extLst>
      <p:ext uri="{BB962C8B-B14F-4D97-AF65-F5344CB8AC3E}">
        <p14:creationId xmlns:p14="http://schemas.microsoft.com/office/powerpoint/2010/main" val="228451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does the school know if my child needs extra help?</a:t>
            </a:r>
          </a:p>
        </p:txBody>
      </p:sp>
      <p:sp>
        <p:nvSpPr>
          <p:cNvPr id="30" name="Text Placeholder 6">
            <a:extLst>
              <a:ext uri="{FF2B5EF4-FFF2-40B4-BE49-F238E27FC236}">
                <a16:creationId xmlns:a16="http://schemas.microsoft.com/office/drawing/2014/main" id="{83EF68C8-1AD3-48C2-8367-F7B14BE1A23E}"/>
              </a:ext>
            </a:extLst>
          </p:cNvPr>
          <p:cNvSpPr txBox="1">
            <a:spLocks/>
          </p:cNvSpPr>
          <p:nvPr/>
        </p:nvSpPr>
        <p:spPr>
          <a:xfrm>
            <a:off x="614597" y="2150517"/>
            <a:ext cx="8019737" cy="3790781"/>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anchor="ctr" anchorCtr="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None/>
            </a:pPr>
            <a:r>
              <a:rPr lang="en-GB" sz="1400" dirty="0"/>
              <a:t>At Barlaston we identify children who have Special Educational Needs through a variety of ways, usually a combination, which may include some of the following:</a:t>
            </a:r>
          </a:p>
          <a:p>
            <a:pPr>
              <a:buFont typeface="Wingdings" panose="05000000000000000000" pitchFamily="2" charset="2"/>
              <a:buChar char="Ø"/>
            </a:pPr>
            <a:r>
              <a:rPr lang="en-GB" sz="1400" dirty="0">
                <a:solidFill>
                  <a:schemeClr val="tx1"/>
                </a:solidFill>
              </a:rPr>
              <a:t>Liaison with previous school or pre-school setting</a:t>
            </a:r>
          </a:p>
          <a:p>
            <a:pPr>
              <a:buFont typeface="Wingdings" panose="05000000000000000000" pitchFamily="2" charset="2"/>
              <a:buChar char="Ø"/>
            </a:pPr>
            <a:r>
              <a:rPr lang="en-GB" sz="1400" dirty="0">
                <a:solidFill>
                  <a:schemeClr val="tx1"/>
                </a:solidFill>
              </a:rPr>
              <a:t>Child performing below ‘age expected’ levels or equivalent (e.g. percentile rankings) </a:t>
            </a:r>
          </a:p>
          <a:p>
            <a:pPr>
              <a:buFont typeface="Wingdings" panose="05000000000000000000" pitchFamily="2" charset="2"/>
              <a:buChar char="Ø"/>
            </a:pPr>
            <a:r>
              <a:rPr lang="en-GB" sz="1400" dirty="0">
                <a:solidFill>
                  <a:schemeClr val="tx1"/>
                </a:solidFill>
              </a:rPr>
              <a:t>Concerns raised by a parent </a:t>
            </a:r>
          </a:p>
          <a:p>
            <a:pPr>
              <a:buFont typeface="Wingdings" panose="05000000000000000000" pitchFamily="2" charset="2"/>
              <a:buChar char="Ø"/>
            </a:pPr>
            <a:r>
              <a:rPr lang="en-GB" sz="1400" dirty="0">
                <a:solidFill>
                  <a:schemeClr val="tx1"/>
                </a:solidFill>
              </a:rPr>
              <a:t>Concerns raised by a teacher </a:t>
            </a:r>
          </a:p>
          <a:p>
            <a:pPr>
              <a:buFont typeface="Wingdings" panose="05000000000000000000" pitchFamily="2" charset="2"/>
              <a:buChar char="Ø"/>
            </a:pPr>
            <a:r>
              <a:rPr lang="en-GB" sz="1400" dirty="0">
                <a:solidFill>
                  <a:schemeClr val="tx1"/>
                </a:solidFill>
              </a:rPr>
              <a:t>Liaison with external agencies e.g. for a physical/ sensory issue, speech and language, CAMHS (Child and Adolescent Mental Health Service), School Nurse via the HUB, physiotherapist, occupational therapist. </a:t>
            </a:r>
          </a:p>
          <a:p>
            <a:pPr>
              <a:buFont typeface="Wingdings" panose="05000000000000000000" pitchFamily="2" charset="2"/>
              <a:buChar char="Ø"/>
            </a:pPr>
            <a:r>
              <a:rPr lang="en-GB" sz="1400" dirty="0">
                <a:solidFill>
                  <a:schemeClr val="tx1"/>
                </a:solidFill>
              </a:rPr>
              <a:t>Use of tools for standardised assessment. </a:t>
            </a:r>
          </a:p>
          <a:p>
            <a:pPr>
              <a:buFont typeface="Wingdings" panose="05000000000000000000" pitchFamily="2" charset="2"/>
              <a:buChar char="Ø"/>
            </a:pPr>
            <a:r>
              <a:rPr lang="en-GB" sz="1400" dirty="0">
                <a:solidFill>
                  <a:schemeClr val="tx1"/>
                </a:solidFill>
              </a:rPr>
              <a:t>Children with a Statement / EHCP (Education Health and Care Plan) already have many of their needs clearly identified. Their placement at our school is a decision that is made by the Local Education Authority. </a:t>
            </a:r>
          </a:p>
        </p:txBody>
      </p:sp>
      <p:sp>
        <p:nvSpPr>
          <p:cNvPr id="2" name="Action Button: Return 1">
            <a:hlinkClick r:id="rId3" action="ppaction://hlinksldjump" highlightClick="1"/>
            <a:extLst>
              <a:ext uri="{FF2B5EF4-FFF2-40B4-BE49-F238E27FC236}">
                <a16:creationId xmlns:a16="http://schemas.microsoft.com/office/drawing/2014/main" id="{C272D13E-BD30-4ACA-9A07-A966E6A5799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942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kind of Special Education Needs are provided for at Barlaston First School?</a:t>
            </a:r>
          </a:p>
        </p:txBody>
      </p:sp>
      <p:sp>
        <p:nvSpPr>
          <p:cNvPr id="30" name="Text Placeholder 6">
            <a:extLst>
              <a:ext uri="{FF2B5EF4-FFF2-40B4-BE49-F238E27FC236}">
                <a16:creationId xmlns:a16="http://schemas.microsoft.com/office/drawing/2014/main" id="{83EF68C8-1AD3-48C2-8367-F7B14BE1A23E}"/>
              </a:ext>
            </a:extLst>
          </p:cNvPr>
          <p:cNvSpPr txBox="1">
            <a:spLocks/>
          </p:cNvSpPr>
          <p:nvPr/>
        </p:nvSpPr>
        <p:spPr>
          <a:xfrm>
            <a:off x="399686" y="1580900"/>
            <a:ext cx="8460377" cy="160043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anchor="ctr" anchorCtr="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spcBef>
                <a:spcPts val="0"/>
              </a:spcBef>
              <a:buNone/>
            </a:pPr>
            <a:r>
              <a:rPr lang="en-GB" sz="1400" dirty="0"/>
              <a:t>We provide SEN support for students with significant needs in the following areas:</a:t>
            </a:r>
          </a:p>
          <a:p>
            <a:pPr marL="0" indent="0">
              <a:spcBef>
                <a:spcPts val="0"/>
              </a:spcBef>
              <a:buNone/>
            </a:pPr>
            <a:endParaRPr lang="en-GB" sz="1400" dirty="0"/>
          </a:p>
          <a:p>
            <a:pPr marL="285750" indent="-285750">
              <a:spcBef>
                <a:spcPts val="0"/>
              </a:spcBef>
              <a:buFont typeface="Wingdings" panose="05000000000000000000" pitchFamily="2" charset="2"/>
              <a:buChar char="Ø"/>
            </a:pPr>
            <a:r>
              <a:rPr lang="en-GB" sz="1400" dirty="0"/>
              <a:t> Communication and Interaction</a:t>
            </a:r>
          </a:p>
          <a:p>
            <a:pPr marL="285750" indent="-285750">
              <a:spcBef>
                <a:spcPts val="0"/>
              </a:spcBef>
              <a:buFont typeface="Wingdings" panose="05000000000000000000" pitchFamily="2" charset="2"/>
              <a:buChar char="Ø"/>
            </a:pPr>
            <a:r>
              <a:rPr lang="en-GB" sz="1400" dirty="0"/>
              <a:t> Cognition and Learning</a:t>
            </a:r>
          </a:p>
          <a:p>
            <a:pPr marL="285750" indent="-285750">
              <a:spcBef>
                <a:spcPts val="0"/>
              </a:spcBef>
              <a:buFont typeface="Wingdings" panose="05000000000000000000" pitchFamily="2" charset="2"/>
              <a:buChar char="Ø"/>
            </a:pPr>
            <a:r>
              <a:rPr lang="en-GB" sz="1400" dirty="0"/>
              <a:t> Social, Mental and Emotional Health</a:t>
            </a:r>
          </a:p>
          <a:p>
            <a:pPr marL="285750" indent="-285750">
              <a:spcBef>
                <a:spcPts val="0"/>
              </a:spcBef>
              <a:buFont typeface="Wingdings" panose="05000000000000000000" pitchFamily="2" charset="2"/>
              <a:buChar char="Ø"/>
            </a:pPr>
            <a:r>
              <a:rPr lang="en-GB" sz="1400" dirty="0"/>
              <a:t> Sensory and /or Physical.</a:t>
            </a:r>
          </a:p>
          <a:p>
            <a:pPr marL="0" indent="0">
              <a:spcBef>
                <a:spcPts val="0"/>
              </a:spcBef>
              <a:buNone/>
            </a:pPr>
            <a:endParaRPr lang="en-GB" sz="1400" dirty="0"/>
          </a:p>
        </p:txBody>
      </p:sp>
      <p:sp>
        <p:nvSpPr>
          <p:cNvPr id="2" name="Text Placeholder 6">
            <a:extLst>
              <a:ext uri="{FF2B5EF4-FFF2-40B4-BE49-F238E27FC236}">
                <a16:creationId xmlns:a16="http://schemas.microsoft.com/office/drawing/2014/main" id="{3A39E791-4680-4E93-A4AB-940A46BE35DB}"/>
              </a:ext>
            </a:extLst>
          </p:cNvPr>
          <p:cNvSpPr txBox="1">
            <a:spLocks/>
          </p:cNvSpPr>
          <p:nvPr/>
        </p:nvSpPr>
        <p:spPr>
          <a:xfrm>
            <a:off x="399686" y="4392205"/>
            <a:ext cx="8460377" cy="209486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numCol="2" anchor="ctr"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solidFill>
                  <a:schemeClr val="accent2">
                    <a:lumMod val="50000"/>
                  </a:schemeClr>
                </a:solidFill>
              </a:rPr>
              <a:t>SPLD- Specific learning difficulty</a:t>
            </a:r>
          </a:p>
          <a:p>
            <a:pPr>
              <a:buFont typeface="Wingdings" panose="05000000000000000000" pitchFamily="2" charset="2"/>
              <a:buChar char="Ø"/>
            </a:pPr>
            <a:r>
              <a:rPr lang="en-GB" sz="1400" dirty="0">
                <a:solidFill>
                  <a:schemeClr val="accent2">
                    <a:lumMod val="50000"/>
                  </a:schemeClr>
                </a:solidFill>
              </a:rPr>
              <a:t>ADHD- Attention deficit hyperactivity disorder</a:t>
            </a:r>
          </a:p>
          <a:p>
            <a:pPr>
              <a:buFont typeface="Wingdings" panose="05000000000000000000" pitchFamily="2" charset="2"/>
              <a:buChar char="Ø"/>
            </a:pPr>
            <a:r>
              <a:rPr lang="en-GB" sz="1400" dirty="0">
                <a:solidFill>
                  <a:schemeClr val="accent2">
                    <a:lumMod val="50000"/>
                  </a:schemeClr>
                </a:solidFill>
              </a:rPr>
              <a:t>MLD- Moderate learning difficulty</a:t>
            </a:r>
          </a:p>
          <a:p>
            <a:pPr>
              <a:buFont typeface="Wingdings" panose="05000000000000000000" pitchFamily="2" charset="2"/>
              <a:buChar char="Ø"/>
            </a:pPr>
            <a:r>
              <a:rPr lang="en-GB" sz="1400" dirty="0">
                <a:solidFill>
                  <a:schemeClr val="accent2">
                    <a:lumMod val="50000"/>
                  </a:schemeClr>
                </a:solidFill>
              </a:rPr>
              <a:t>SLCN- Speech, language and communication difficulty</a:t>
            </a:r>
          </a:p>
          <a:p>
            <a:pPr>
              <a:buFont typeface="Wingdings" panose="05000000000000000000" pitchFamily="2" charset="2"/>
              <a:buChar char="Ø"/>
            </a:pPr>
            <a:r>
              <a:rPr lang="en-GB" sz="1400" dirty="0">
                <a:solidFill>
                  <a:schemeClr val="accent2">
                    <a:lumMod val="50000"/>
                  </a:schemeClr>
                </a:solidFill>
              </a:rPr>
              <a:t>MSI- Multi-sensory impairment</a:t>
            </a:r>
          </a:p>
          <a:p>
            <a:pPr>
              <a:buFont typeface="Wingdings" panose="05000000000000000000" pitchFamily="2" charset="2"/>
              <a:buChar char="Ø"/>
            </a:pPr>
            <a:r>
              <a:rPr lang="en-GB" sz="1400" dirty="0">
                <a:solidFill>
                  <a:schemeClr val="accent2">
                    <a:lumMod val="50000"/>
                  </a:schemeClr>
                </a:solidFill>
              </a:rPr>
              <a:t>ASD- Autistic spectrum disorder</a:t>
            </a:r>
          </a:p>
          <a:p>
            <a:pPr>
              <a:buFont typeface="Wingdings" panose="05000000000000000000" pitchFamily="2" charset="2"/>
              <a:buChar char="Ø"/>
            </a:pPr>
            <a:r>
              <a:rPr lang="en-GB" sz="1400" dirty="0">
                <a:solidFill>
                  <a:schemeClr val="accent2">
                    <a:lumMod val="50000"/>
                  </a:schemeClr>
                </a:solidFill>
              </a:rPr>
              <a:t>HI- Hearing impairment</a:t>
            </a:r>
          </a:p>
          <a:p>
            <a:pPr>
              <a:buFont typeface="Wingdings" panose="05000000000000000000" pitchFamily="2" charset="2"/>
              <a:buChar char="Ø"/>
            </a:pPr>
            <a:r>
              <a:rPr lang="en-GB" sz="1400" dirty="0">
                <a:solidFill>
                  <a:schemeClr val="accent2">
                    <a:lumMod val="50000"/>
                  </a:schemeClr>
                </a:solidFill>
              </a:rPr>
              <a:t>VI- Visual impairment</a:t>
            </a:r>
          </a:p>
          <a:p>
            <a:pPr>
              <a:buFont typeface="Wingdings" panose="05000000000000000000" pitchFamily="2" charset="2"/>
              <a:buChar char="Ø"/>
            </a:pPr>
            <a:r>
              <a:rPr lang="en-GB" sz="1400" dirty="0">
                <a:solidFill>
                  <a:schemeClr val="accent2">
                    <a:lumMod val="50000"/>
                  </a:schemeClr>
                </a:solidFill>
              </a:rPr>
              <a:t>PD- Physical and/or medical difficulties</a:t>
            </a:r>
          </a:p>
          <a:p>
            <a:pPr marL="0" indent="0">
              <a:spcBef>
                <a:spcPts val="0"/>
              </a:spcBef>
              <a:buNone/>
            </a:pPr>
            <a:endParaRPr lang="en-GB" sz="1400" dirty="0"/>
          </a:p>
        </p:txBody>
      </p:sp>
      <p:sp>
        <p:nvSpPr>
          <p:cNvPr id="3" name="Rectangle: Rounded Corners 2">
            <a:extLst>
              <a:ext uri="{FF2B5EF4-FFF2-40B4-BE49-F238E27FC236}">
                <a16:creationId xmlns:a16="http://schemas.microsoft.com/office/drawing/2014/main" id="{EDB630EC-B883-44DA-9EE2-9762A9EBB87A}"/>
              </a:ext>
            </a:extLst>
          </p:cNvPr>
          <p:cNvSpPr/>
          <p:nvPr/>
        </p:nvSpPr>
        <p:spPr>
          <a:xfrm>
            <a:off x="399686" y="3584025"/>
            <a:ext cx="8460377" cy="576262"/>
          </a:xfrm>
          <a:prstGeom prst="roundRect">
            <a:avLst/>
          </a:prstGeom>
          <a:solidFill>
            <a:srgbClr val="E6F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2"/>
                </a:solidFill>
              </a:rPr>
              <a:t>What are the different types of SEN?</a:t>
            </a:r>
          </a:p>
        </p:txBody>
      </p:sp>
      <p:sp>
        <p:nvSpPr>
          <p:cNvPr id="4" name="Action Button: Return 3">
            <a:hlinkClick r:id="rId3" action="ppaction://hlinksldjump" highlightClick="1"/>
            <a:extLst>
              <a:ext uri="{FF2B5EF4-FFF2-40B4-BE49-F238E27FC236}">
                <a16:creationId xmlns:a16="http://schemas.microsoft.com/office/drawing/2014/main" id="{B8C429F2-ED84-4D03-BD72-BF6BB5264733}"/>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121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I know how the school staff support my child?</a:t>
            </a:r>
          </a:p>
        </p:txBody>
      </p:sp>
      <p:sp>
        <p:nvSpPr>
          <p:cNvPr id="2" name="Action Button: Return 1">
            <a:hlinkClick r:id="rId3" action="ppaction://hlinksldjump" highlightClick="1"/>
            <a:extLst>
              <a:ext uri="{FF2B5EF4-FFF2-40B4-BE49-F238E27FC236}">
                <a16:creationId xmlns:a16="http://schemas.microsoft.com/office/drawing/2014/main" id="{C272D13E-BD30-4ACA-9A07-A966E6A5799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6">
            <a:extLst>
              <a:ext uri="{FF2B5EF4-FFF2-40B4-BE49-F238E27FC236}">
                <a16:creationId xmlns:a16="http://schemas.microsoft.com/office/drawing/2014/main" id="{09F92427-44D6-46D6-B0FD-F5AC844CAC6E}"/>
              </a:ext>
            </a:extLst>
          </p:cNvPr>
          <p:cNvSpPr txBox="1">
            <a:spLocks/>
          </p:cNvSpPr>
          <p:nvPr/>
        </p:nvSpPr>
        <p:spPr>
          <a:xfrm>
            <a:off x="399686" y="1628365"/>
            <a:ext cx="2400482" cy="929273"/>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Your child’s education programme will be planned by the class teacher to ensure progress is made.</a:t>
            </a:r>
          </a:p>
        </p:txBody>
      </p:sp>
      <p:sp>
        <p:nvSpPr>
          <p:cNvPr id="5" name="Text Placeholder 6">
            <a:extLst>
              <a:ext uri="{FF2B5EF4-FFF2-40B4-BE49-F238E27FC236}">
                <a16:creationId xmlns:a16="http://schemas.microsoft.com/office/drawing/2014/main" id="{6ADB42F8-E3CE-4462-9186-5D3538982702}"/>
              </a:ext>
            </a:extLst>
          </p:cNvPr>
          <p:cNvSpPr txBox="1">
            <a:spLocks/>
          </p:cNvSpPr>
          <p:nvPr/>
        </p:nvSpPr>
        <p:spPr>
          <a:xfrm>
            <a:off x="399686" y="3222272"/>
            <a:ext cx="2400482" cy="929273"/>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sz="1400" dirty="0">
                <a:solidFill>
                  <a:schemeClr val="tx1"/>
                </a:solidFill>
              </a:rPr>
              <a:t>Quality First Teaching will be planned for and delivered by class teachers.</a:t>
            </a:r>
          </a:p>
        </p:txBody>
      </p:sp>
      <p:sp>
        <p:nvSpPr>
          <p:cNvPr id="8" name="Arrow: Right 7">
            <a:extLst>
              <a:ext uri="{FF2B5EF4-FFF2-40B4-BE49-F238E27FC236}">
                <a16:creationId xmlns:a16="http://schemas.microsoft.com/office/drawing/2014/main" id="{BFBAD11D-67D8-405E-B370-D86CDB0007B4}"/>
              </a:ext>
            </a:extLst>
          </p:cNvPr>
          <p:cNvSpPr/>
          <p:nvPr/>
        </p:nvSpPr>
        <p:spPr>
          <a:xfrm rot="5400000">
            <a:off x="1285340" y="2719351"/>
            <a:ext cx="629174" cy="376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6">
            <a:extLst>
              <a:ext uri="{FF2B5EF4-FFF2-40B4-BE49-F238E27FC236}">
                <a16:creationId xmlns:a16="http://schemas.microsoft.com/office/drawing/2014/main" id="{585F60C9-18E2-457F-99F5-313110395127}"/>
              </a:ext>
            </a:extLst>
          </p:cNvPr>
          <p:cNvSpPr txBox="1">
            <a:spLocks/>
          </p:cNvSpPr>
          <p:nvPr/>
        </p:nvSpPr>
        <p:spPr>
          <a:xfrm>
            <a:off x="399686" y="4835760"/>
            <a:ext cx="2400482" cy="1576152"/>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sz="1400" dirty="0">
                <a:solidFill>
                  <a:schemeClr val="tx1"/>
                </a:solidFill>
              </a:rPr>
              <a:t>Class teachers will implement a wave of support within the classroom which will be measured over time to meet the needs of individual children. </a:t>
            </a:r>
          </a:p>
        </p:txBody>
      </p:sp>
      <p:grpSp>
        <p:nvGrpSpPr>
          <p:cNvPr id="38" name="Group 37">
            <a:extLst>
              <a:ext uri="{FF2B5EF4-FFF2-40B4-BE49-F238E27FC236}">
                <a16:creationId xmlns:a16="http://schemas.microsoft.com/office/drawing/2014/main" id="{ABC858E8-AEB9-4E31-B447-3A227A79F552}"/>
              </a:ext>
            </a:extLst>
          </p:cNvPr>
          <p:cNvGrpSpPr/>
          <p:nvPr/>
        </p:nvGrpSpPr>
        <p:grpSpPr>
          <a:xfrm>
            <a:off x="3100576" y="1763232"/>
            <a:ext cx="2147787" cy="4574514"/>
            <a:chOff x="8199875" y="1628365"/>
            <a:chExt cx="2147787" cy="4574514"/>
          </a:xfrm>
          <a:solidFill>
            <a:schemeClr val="accent3"/>
          </a:solidFill>
        </p:grpSpPr>
        <p:sp>
          <p:nvSpPr>
            <p:cNvPr id="25" name="Arrow: Right 24">
              <a:extLst>
                <a:ext uri="{FF2B5EF4-FFF2-40B4-BE49-F238E27FC236}">
                  <a16:creationId xmlns:a16="http://schemas.microsoft.com/office/drawing/2014/main" id="{B31C19A8-6308-4F0A-B834-E48788CDEC58}"/>
                </a:ext>
              </a:extLst>
            </p:cNvPr>
            <p:cNvSpPr/>
            <p:nvPr/>
          </p:nvSpPr>
          <p:spPr>
            <a:xfrm rot="5400000">
              <a:off x="8959181" y="3684084"/>
              <a:ext cx="629174" cy="376668"/>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6">
              <a:extLst>
                <a:ext uri="{FF2B5EF4-FFF2-40B4-BE49-F238E27FC236}">
                  <a16:creationId xmlns:a16="http://schemas.microsoft.com/office/drawing/2014/main" id="{718A1A93-67BF-4ACA-A4DF-453D6F0F97A3}"/>
                </a:ext>
              </a:extLst>
            </p:cNvPr>
            <p:cNvSpPr txBox="1">
              <a:spLocks/>
            </p:cNvSpPr>
            <p:nvPr/>
          </p:nvSpPr>
          <p:spPr>
            <a:xfrm>
              <a:off x="8199875" y="1628365"/>
              <a:ext cx="2147787" cy="2220945"/>
            </a:xfrm>
            <a:prstGeom prst="rect">
              <a:avLst/>
            </a:prstGeom>
            <a:grp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If a child has needs relating to more specific areas of their education, such as spelling, handwriting, numeracy &amp; literacy skills, then the pupil may be taught in a small focus group (Intervention group)</a:t>
              </a:r>
            </a:p>
            <a:p>
              <a:pPr marL="0" indent="0" algn="ctr">
                <a:spcBef>
                  <a:spcPts val="0"/>
                </a:spcBef>
                <a:buNone/>
              </a:pPr>
              <a:endParaRPr lang="en-GB" sz="1400" dirty="0"/>
            </a:p>
          </p:txBody>
        </p:sp>
        <p:sp>
          <p:nvSpPr>
            <p:cNvPr id="18" name="Text Placeholder 6">
              <a:extLst>
                <a:ext uri="{FF2B5EF4-FFF2-40B4-BE49-F238E27FC236}">
                  <a16:creationId xmlns:a16="http://schemas.microsoft.com/office/drawing/2014/main" id="{E51EF29A-6BF9-4522-9119-80480E980D30}"/>
                </a:ext>
              </a:extLst>
            </p:cNvPr>
            <p:cNvSpPr txBox="1">
              <a:spLocks/>
            </p:cNvSpPr>
            <p:nvPr/>
          </p:nvSpPr>
          <p:spPr>
            <a:xfrm>
              <a:off x="8199875" y="4213924"/>
              <a:ext cx="2147787" cy="1988955"/>
            </a:xfrm>
            <a:prstGeom prst="rect">
              <a:avLst/>
            </a:prstGeom>
            <a:grp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The length of time of the intervention will vary according to need. The interventions will be regularly reviewed to ascertain the effectiveness of the provision and to inform future planning. </a:t>
              </a:r>
            </a:p>
            <a:p>
              <a:pPr marL="0" indent="0" algn="ctr">
                <a:spcBef>
                  <a:spcPts val="0"/>
                </a:spcBef>
                <a:buNone/>
              </a:pPr>
              <a:endParaRPr lang="en-GB" sz="1400" dirty="0"/>
            </a:p>
          </p:txBody>
        </p:sp>
      </p:grpSp>
      <p:sp>
        <p:nvSpPr>
          <p:cNvPr id="22" name="Arrow: Right 21">
            <a:extLst>
              <a:ext uri="{FF2B5EF4-FFF2-40B4-BE49-F238E27FC236}">
                <a16:creationId xmlns:a16="http://schemas.microsoft.com/office/drawing/2014/main" id="{88D876E8-37AC-4C4F-8401-B0900CFD8D06}"/>
              </a:ext>
            </a:extLst>
          </p:cNvPr>
          <p:cNvSpPr/>
          <p:nvPr/>
        </p:nvSpPr>
        <p:spPr>
          <a:xfrm rot="5400000">
            <a:off x="1285340" y="4313258"/>
            <a:ext cx="629174" cy="376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6">
            <a:extLst>
              <a:ext uri="{FF2B5EF4-FFF2-40B4-BE49-F238E27FC236}">
                <a16:creationId xmlns:a16="http://schemas.microsoft.com/office/drawing/2014/main" id="{C9D985D9-6E1B-4B90-96C4-684478139005}"/>
              </a:ext>
            </a:extLst>
          </p:cNvPr>
          <p:cNvSpPr txBox="1">
            <a:spLocks/>
          </p:cNvSpPr>
          <p:nvPr/>
        </p:nvSpPr>
        <p:spPr>
          <a:xfrm>
            <a:off x="8403277" y="4951046"/>
            <a:ext cx="2202016" cy="1386700"/>
          </a:xfrm>
          <a:prstGeom prst="rect">
            <a:avLst/>
          </a:prstGeom>
          <a:solidFill>
            <a:schemeClr val="bg1"/>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buNone/>
            </a:pPr>
            <a:r>
              <a:rPr lang="en-GB" sz="1400" dirty="0">
                <a:solidFill>
                  <a:schemeClr val="tx1"/>
                </a:solidFill>
              </a:rPr>
              <a:t>Our SENCo oversees and provides guidance to staff regarding the progress of any child identified as having SEN. </a:t>
            </a:r>
          </a:p>
        </p:txBody>
      </p:sp>
      <p:sp>
        <p:nvSpPr>
          <p:cNvPr id="29" name="Text Placeholder 6">
            <a:extLst>
              <a:ext uri="{FF2B5EF4-FFF2-40B4-BE49-F238E27FC236}">
                <a16:creationId xmlns:a16="http://schemas.microsoft.com/office/drawing/2014/main" id="{4322B080-F5EF-4A32-B771-98FE2637A615}"/>
              </a:ext>
            </a:extLst>
          </p:cNvPr>
          <p:cNvSpPr txBox="1">
            <a:spLocks/>
          </p:cNvSpPr>
          <p:nvPr/>
        </p:nvSpPr>
        <p:spPr>
          <a:xfrm>
            <a:off x="8403277" y="1763232"/>
            <a:ext cx="2185037" cy="929273"/>
          </a:xfrm>
          <a:prstGeom prst="rect">
            <a:avLst/>
          </a:prstGeom>
          <a:solidFill>
            <a:schemeClr val="bg1"/>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You will be able to discuss your child's progress at Parents' Evenings</a:t>
            </a:r>
          </a:p>
        </p:txBody>
      </p:sp>
      <p:sp>
        <p:nvSpPr>
          <p:cNvPr id="33" name="Text Placeholder 6">
            <a:extLst>
              <a:ext uri="{FF2B5EF4-FFF2-40B4-BE49-F238E27FC236}">
                <a16:creationId xmlns:a16="http://schemas.microsoft.com/office/drawing/2014/main" id="{2139892C-B5D1-4AF3-8288-E2B4ED00B716}"/>
              </a:ext>
            </a:extLst>
          </p:cNvPr>
          <p:cNvSpPr txBox="1">
            <a:spLocks/>
          </p:cNvSpPr>
          <p:nvPr/>
        </p:nvSpPr>
        <p:spPr>
          <a:xfrm>
            <a:off x="8411766" y="2930361"/>
            <a:ext cx="2185037" cy="1782829"/>
          </a:xfrm>
          <a:prstGeom prst="rect">
            <a:avLst/>
          </a:prstGeom>
          <a:solidFill>
            <a:schemeClr val="bg1"/>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Your child's class teacher is available to speak to if you wish to raise a concern. </a:t>
            </a:r>
          </a:p>
          <a:p>
            <a:pPr marL="0" indent="0" algn="ctr">
              <a:spcBef>
                <a:spcPts val="0"/>
              </a:spcBef>
              <a:buNone/>
            </a:pPr>
            <a:r>
              <a:rPr lang="en-GB" sz="1400" dirty="0"/>
              <a:t>Appointments can be made to speak in more detail to the class teacher or SENCo.</a:t>
            </a:r>
          </a:p>
          <a:p>
            <a:pPr marL="0" indent="0" algn="ctr">
              <a:spcBef>
                <a:spcPts val="0"/>
              </a:spcBef>
              <a:buNone/>
            </a:pPr>
            <a:endParaRPr lang="en-GB" sz="1400" dirty="0"/>
          </a:p>
        </p:txBody>
      </p:sp>
      <p:sp>
        <p:nvSpPr>
          <p:cNvPr id="35" name="Text Placeholder 6">
            <a:extLst>
              <a:ext uri="{FF2B5EF4-FFF2-40B4-BE49-F238E27FC236}">
                <a16:creationId xmlns:a16="http://schemas.microsoft.com/office/drawing/2014/main" id="{CD54D25D-E414-4532-BB5E-707E4C1AAB29}"/>
              </a:ext>
            </a:extLst>
          </p:cNvPr>
          <p:cNvSpPr txBox="1">
            <a:spLocks/>
          </p:cNvSpPr>
          <p:nvPr/>
        </p:nvSpPr>
        <p:spPr>
          <a:xfrm>
            <a:off x="5524721" y="5343268"/>
            <a:ext cx="2448439" cy="1213329"/>
          </a:xfrm>
          <a:prstGeom prst="rect">
            <a:avLst/>
          </a:prstGeom>
          <a:solidFill>
            <a:schemeClr val="accent4"/>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Where appropriate, external agencies are used, after your consent is given, to help assess pupil progress and support next steps. </a:t>
            </a:r>
          </a:p>
          <a:p>
            <a:pPr marL="0" indent="0" algn="ctr">
              <a:spcBef>
                <a:spcPts val="0"/>
              </a:spcBef>
              <a:buNone/>
            </a:pPr>
            <a:endParaRPr lang="en-GB" sz="1400" dirty="0"/>
          </a:p>
        </p:txBody>
      </p:sp>
      <p:sp>
        <p:nvSpPr>
          <p:cNvPr id="37" name="Text Placeholder 6">
            <a:extLst>
              <a:ext uri="{FF2B5EF4-FFF2-40B4-BE49-F238E27FC236}">
                <a16:creationId xmlns:a16="http://schemas.microsoft.com/office/drawing/2014/main" id="{C86E455F-9912-4D54-8B75-289F42B5F1D1}"/>
              </a:ext>
            </a:extLst>
          </p:cNvPr>
          <p:cNvSpPr txBox="1">
            <a:spLocks/>
          </p:cNvSpPr>
          <p:nvPr/>
        </p:nvSpPr>
        <p:spPr>
          <a:xfrm>
            <a:off x="5524721" y="1633933"/>
            <a:ext cx="2467465" cy="3488921"/>
          </a:xfrm>
          <a:prstGeom prst="rect">
            <a:avLst/>
          </a:prstGeom>
          <a:solidFill>
            <a:schemeClr val="accent4"/>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ctr">
              <a:spcBef>
                <a:spcPts val="0"/>
              </a:spcBef>
              <a:buNone/>
            </a:pPr>
            <a:r>
              <a:rPr lang="en-GB" sz="1400" dirty="0"/>
              <a:t>For pupils who need Individual Learning Plans, the school uses an ‘Assess, Plan, Do Review’ approach. When the plan is reviewed, comments are made against each target to show what progress the child has made. If the child has not met the target, the reasons for this will be discussed, then the target may be adapted into smaller steps or a different approach may be tried to ensure the child does make progress. </a:t>
            </a:r>
          </a:p>
          <a:p>
            <a:pPr marL="0" indent="0" algn="ctr">
              <a:spcBef>
                <a:spcPts val="0"/>
              </a:spcBef>
              <a:buNone/>
            </a:pPr>
            <a:endParaRPr lang="en-GB" sz="1400" dirty="0"/>
          </a:p>
        </p:txBody>
      </p:sp>
    </p:spTree>
    <p:extLst>
      <p:ext uri="{BB962C8B-B14F-4D97-AF65-F5344CB8AC3E}">
        <p14:creationId xmlns:p14="http://schemas.microsoft.com/office/powerpoint/2010/main" val="2654034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39561425-4B4A-410F-83E5-CA57A4D245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75696"/>
          <a:stretch/>
        </p:blipFill>
        <p:spPr bwMode="auto">
          <a:xfrm>
            <a:off x="10486209" y="236323"/>
            <a:ext cx="1568741" cy="1526909"/>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7">
            <a:extLst>
              <a:ext uri="{FF2B5EF4-FFF2-40B4-BE49-F238E27FC236}">
                <a16:creationId xmlns:a16="http://schemas.microsoft.com/office/drawing/2014/main" id="{508FDCE2-953C-412B-B23A-7F8DAC3E42BC}"/>
              </a:ext>
            </a:extLst>
          </p:cNvPr>
          <p:cNvSpPr/>
          <p:nvPr/>
        </p:nvSpPr>
        <p:spPr>
          <a:xfrm>
            <a:off x="399686" y="446088"/>
            <a:ext cx="8460377" cy="8882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How will the curriculum be matched to my child’s needs?</a:t>
            </a:r>
          </a:p>
        </p:txBody>
      </p:sp>
      <p:sp>
        <p:nvSpPr>
          <p:cNvPr id="2" name="Action Button: Return 1">
            <a:hlinkClick r:id="rId3" action="ppaction://hlinksldjump" highlightClick="1"/>
            <a:extLst>
              <a:ext uri="{FF2B5EF4-FFF2-40B4-BE49-F238E27FC236}">
                <a16:creationId xmlns:a16="http://schemas.microsoft.com/office/drawing/2014/main" id="{C272D13E-BD30-4ACA-9A07-A966E6A5799A}"/>
              </a:ext>
            </a:extLst>
          </p:cNvPr>
          <p:cNvSpPr/>
          <p:nvPr/>
        </p:nvSpPr>
        <p:spPr>
          <a:xfrm>
            <a:off x="11128074" y="5796951"/>
            <a:ext cx="852635" cy="82472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6">
            <a:extLst>
              <a:ext uri="{FF2B5EF4-FFF2-40B4-BE49-F238E27FC236}">
                <a16:creationId xmlns:a16="http://schemas.microsoft.com/office/drawing/2014/main" id="{AF2A5F2C-8D8E-4AE9-9583-8BE7A42AFE7E}"/>
              </a:ext>
            </a:extLst>
          </p:cNvPr>
          <p:cNvSpPr txBox="1">
            <a:spLocks/>
          </p:cNvSpPr>
          <p:nvPr/>
        </p:nvSpPr>
        <p:spPr>
          <a:xfrm>
            <a:off x="473197" y="1763231"/>
            <a:ext cx="4193039" cy="389658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t>The long term curriculum plans for each year group are available on the school </a:t>
            </a:r>
            <a:r>
              <a:rPr lang="en-GB" sz="1400" dirty="0">
                <a:hlinkClick r:id="rId4"/>
              </a:rPr>
              <a:t>website</a:t>
            </a:r>
            <a:r>
              <a:rPr lang="en-GB" sz="1400" dirty="0"/>
              <a:t>.</a:t>
            </a:r>
          </a:p>
          <a:p>
            <a:pPr>
              <a:buFont typeface="Wingdings" panose="05000000000000000000" pitchFamily="2" charset="2"/>
              <a:buChar char="Ø"/>
            </a:pPr>
            <a:r>
              <a:rPr lang="en-GB" sz="1400" dirty="0"/>
              <a:t>Teachers plan using pupils’ achievement levels, differentiating work to match and challenge ability for all pupils in the classroom. </a:t>
            </a:r>
          </a:p>
          <a:p>
            <a:pPr>
              <a:buFont typeface="Wingdings" panose="05000000000000000000" pitchFamily="2" charset="2"/>
              <a:buChar char="Ø"/>
            </a:pPr>
            <a:r>
              <a:rPr lang="en-GB" sz="1400" dirty="0"/>
              <a:t>When a pupil has been identified as having Special Educational Needs their work will be further differentiated to enable them to access the curriculum more easily whilst still providing sufficient personal challenge. </a:t>
            </a:r>
          </a:p>
          <a:p>
            <a:pPr>
              <a:buFont typeface="Wingdings" panose="05000000000000000000" pitchFamily="2" charset="2"/>
              <a:buChar char="Ø"/>
            </a:pPr>
            <a:r>
              <a:rPr lang="en-GB" sz="1400" dirty="0"/>
              <a:t>In addition they may be provided with additional support that may include specialised equipment or resources, ICT and/or additional adult help.</a:t>
            </a:r>
          </a:p>
          <a:p>
            <a:pPr>
              <a:spcBef>
                <a:spcPts val="0"/>
              </a:spcBef>
              <a:buFont typeface="Wingdings" panose="05000000000000000000" pitchFamily="2" charset="2"/>
              <a:buChar char="Ø"/>
            </a:pPr>
            <a:endParaRPr lang="en-GB" sz="1050" dirty="0"/>
          </a:p>
        </p:txBody>
      </p:sp>
      <p:pic>
        <p:nvPicPr>
          <p:cNvPr id="4098" name="Picture 2" descr="children working in a group - Clip Art Library">
            <a:extLst>
              <a:ext uri="{FF2B5EF4-FFF2-40B4-BE49-F238E27FC236}">
                <a16:creationId xmlns:a16="http://schemas.microsoft.com/office/drawing/2014/main" id="{7CB89437-94CF-4B68-B9FF-3DE69AF6302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1763232"/>
            <a:ext cx="2143125" cy="213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6">
            <a:extLst>
              <a:ext uri="{FF2B5EF4-FFF2-40B4-BE49-F238E27FC236}">
                <a16:creationId xmlns:a16="http://schemas.microsoft.com/office/drawing/2014/main" id="{CB618FBB-0BCF-4863-83F2-EB0C4754C7C6}"/>
              </a:ext>
            </a:extLst>
          </p:cNvPr>
          <p:cNvSpPr txBox="1">
            <a:spLocks/>
          </p:cNvSpPr>
          <p:nvPr/>
        </p:nvSpPr>
        <p:spPr>
          <a:xfrm>
            <a:off x="5071042" y="4273056"/>
            <a:ext cx="4193039" cy="2133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buFont typeface="Wingdings" panose="05000000000000000000" pitchFamily="2" charset="2"/>
              <a:buChar char="Ø"/>
            </a:pPr>
            <a:r>
              <a:rPr lang="en-GB" sz="1400" dirty="0"/>
              <a:t>The SENCo reports to the Headteacher and the Governors regularly, to inform them about the progress of children with Special Educational Needs and how resources are used. </a:t>
            </a:r>
          </a:p>
          <a:p>
            <a:pPr>
              <a:buFont typeface="Wingdings" panose="05000000000000000000" pitchFamily="2" charset="2"/>
              <a:buChar char="Ø"/>
            </a:pPr>
            <a:r>
              <a:rPr lang="en-GB" sz="1400" dirty="0"/>
              <a:t>The SEN Governor regularly meets with </a:t>
            </a:r>
            <a:r>
              <a:rPr lang="en-GB" sz="1400" dirty="0">
                <a:solidFill>
                  <a:schemeClr val="tx1"/>
                </a:solidFill>
              </a:rPr>
              <a:t>the SENCo. They report on their visit to the governors to keep them all informed with school or LA (Local Authority) information.</a:t>
            </a:r>
          </a:p>
          <a:p>
            <a:pPr>
              <a:buFont typeface="Wingdings" panose="05000000000000000000" pitchFamily="2" charset="2"/>
              <a:buChar char="Ø"/>
            </a:pPr>
            <a:endParaRPr lang="en-GB" sz="1050" dirty="0"/>
          </a:p>
        </p:txBody>
      </p:sp>
    </p:spTree>
    <p:extLst>
      <p:ext uri="{BB962C8B-B14F-4D97-AF65-F5344CB8AC3E}">
        <p14:creationId xmlns:p14="http://schemas.microsoft.com/office/powerpoint/2010/main" val="766545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849</TotalTime>
  <Words>2889</Words>
  <Application>Microsoft Office PowerPoint</Application>
  <PresentationFormat>Widescreen</PresentationFormat>
  <Paragraphs>222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Comic Sans MS</vt:lpstr>
      <vt:lpstr>Trebuchet MS</vt:lpstr>
      <vt:lpstr>Wingdings</vt:lpstr>
      <vt:lpstr>Wingdings 3</vt:lpstr>
      <vt:lpstr>Facet</vt:lpstr>
      <vt:lpstr>Barlaston First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Barlaston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Educational Needs</dc:title>
  <dc:creator>Emma Haddrell</dc:creator>
  <cp:lastModifiedBy>Miss Eardley</cp:lastModifiedBy>
  <cp:revision>105</cp:revision>
  <dcterms:created xsi:type="dcterms:W3CDTF">2020-11-13T10:45:06Z</dcterms:created>
  <dcterms:modified xsi:type="dcterms:W3CDTF">2020-12-15T13:17:59Z</dcterms:modified>
</cp:coreProperties>
</file>